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6">
  <p:sldMasterIdLst>
    <p:sldMasterId id="214748365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82" r:id="rId3"/>
    <p:sldId id="404" r:id="rId4"/>
    <p:sldId id="500" r:id="rId5"/>
    <p:sldId id="483" r:id="rId6"/>
    <p:sldId id="400" r:id="rId7"/>
    <p:sldId id="484" r:id="rId8"/>
    <p:sldId id="419" r:id="rId9"/>
    <p:sldId id="421" r:id="rId10"/>
    <p:sldId id="420" r:id="rId11"/>
    <p:sldId id="426" r:id="rId12"/>
    <p:sldId id="424" r:id="rId13"/>
    <p:sldId id="423" r:id="rId14"/>
    <p:sldId id="425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85" r:id="rId23"/>
    <p:sldId id="463" r:id="rId24"/>
    <p:sldId id="498" r:id="rId25"/>
    <p:sldId id="497" r:id="rId26"/>
    <p:sldId id="477" r:id="rId27"/>
    <p:sldId id="478" r:id="rId28"/>
    <p:sldId id="472" r:id="rId29"/>
    <p:sldId id="473" r:id="rId30"/>
    <p:sldId id="475" r:id="rId31"/>
    <p:sldId id="493" r:id="rId32"/>
    <p:sldId id="494" r:id="rId33"/>
    <p:sldId id="490" r:id="rId34"/>
    <p:sldId id="492" r:id="rId35"/>
    <p:sldId id="495" r:id="rId36"/>
    <p:sldId id="487" r:id="rId37"/>
    <p:sldId id="476" r:id="rId38"/>
    <p:sldId id="436" r:id="rId39"/>
    <p:sldId id="489" r:id="rId40"/>
    <p:sldId id="499" r:id="rId41"/>
    <p:sldId id="496" r:id="rId42"/>
    <p:sldId id="480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Inria Sans Light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Saira SemiCondensed Medium" panose="020B0604020202020204" charset="0"/>
      <p:regular r:id="rId59"/>
      <p:bold r:id="rId60"/>
    </p:embeddedFont>
    <p:embeddedFont>
      <p:font typeface="Titillium Web" panose="00000500000000000000" pitchFamily="2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8652778D-4658-455D-9477-80DF8DF404E7}">
          <p14:sldIdLst>
            <p14:sldId id="256"/>
            <p14:sldId id="482"/>
            <p14:sldId id="404"/>
            <p14:sldId id="500"/>
            <p14:sldId id="483"/>
            <p14:sldId id="400"/>
            <p14:sldId id="484"/>
            <p14:sldId id="419"/>
            <p14:sldId id="421"/>
            <p14:sldId id="420"/>
            <p14:sldId id="426"/>
            <p14:sldId id="424"/>
            <p14:sldId id="423"/>
            <p14:sldId id="425"/>
            <p14:sldId id="427"/>
            <p14:sldId id="428"/>
            <p14:sldId id="429"/>
            <p14:sldId id="430"/>
            <p14:sldId id="431"/>
            <p14:sldId id="432"/>
            <p14:sldId id="433"/>
            <p14:sldId id="485"/>
            <p14:sldId id="463"/>
            <p14:sldId id="498"/>
            <p14:sldId id="497"/>
            <p14:sldId id="477"/>
            <p14:sldId id="478"/>
            <p14:sldId id="472"/>
            <p14:sldId id="473"/>
            <p14:sldId id="475"/>
            <p14:sldId id="493"/>
            <p14:sldId id="494"/>
            <p14:sldId id="490"/>
            <p14:sldId id="492"/>
            <p14:sldId id="495"/>
            <p14:sldId id="487"/>
            <p14:sldId id="476"/>
            <p14:sldId id="436"/>
            <p14:sldId id="489"/>
            <p14:sldId id="499"/>
            <p14:sldId id="496"/>
            <p14:sldId id="4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3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1D"/>
    <a:srgbClr val="07243A"/>
    <a:srgbClr val="CAF9D4"/>
    <a:srgbClr val="9DF8F2"/>
    <a:srgbClr val="F6D340"/>
    <a:srgbClr val="FE1EEE"/>
    <a:srgbClr val="FFC000"/>
    <a:srgbClr val="082A44"/>
    <a:srgbClr val="C4A922"/>
    <a:srgbClr val="E2A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FE8EC7-9DA0-4F01-B6AA-FF75471283F6}">
  <a:tblStyle styleId="{C3FE8EC7-9DA0-4F01-B6AA-FF7547128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82027" autoAdjust="0"/>
  </p:normalViewPr>
  <p:slideViewPr>
    <p:cSldViewPr snapToGrid="0">
      <p:cViewPr varScale="1">
        <p:scale>
          <a:sx n="100" d="100"/>
          <a:sy n="100" d="100"/>
        </p:scale>
        <p:origin x="953" y="6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EDC9C13-90E9-4264-B790-437D96D93F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73B61E-A068-44C3-AE65-0167784823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4BE59-5937-4234-9794-F0A0D952AB5A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12C168-CC2A-49B6-8DB0-FBC526C24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423917-75C2-48B9-9C5E-C191373FC1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9D3F6-B2E7-42D2-A9C0-A5E664D9F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7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644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123/s1679-49742019000100002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aude.gov.br/boletins-epidemiologicos" TargetMode="External"/><Relationship Id="rId4" Type="http://schemas.openxmlformats.org/officeDocument/2006/relationships/hyperlink" Target="http://dx.doi.org/10.1590/1980-549720180019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39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971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O </a:t>
            </a:r>
            <a:r>
              <a:rPr lang="en-US" dirty="0" err="1"/>
              <a:t>algoritmo</a:t>
            </a:r>
            <a:r>
              <a:rPr lang="en-US" dirty="0"/>
              <a:t> Gradient Boost </a:t>
            </a:r>
            <a:r>
              <a:rPr lang="en-US" dirty="0" err="1"/>
              <a:t>minimiza</a:t>
            </a:r>
            <a:r>
              <a:rPr lang="en-US" dirty="0"/>
              <a:t> o </a:t>
            </a:r>
            <a:r>
              <a:rPr lang="en-US" dirty="0" err="1"/>
              <a:t>resíduo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do </a:t>
            </a:r>
            <a:r>
              <a:rPr lang="en-US" dirty="0" err="1"/>
              <a:t>acúmulo</a:t>
            </a:r>
            <a:r>
              <a:rPr lang="en-US" dirty="0"/>
              <a:t> (</a:t>
            </a:r>
            <a:r>
              <a:rPr lang="en-US" dirty="0" err="1"/>
              <a:t>incrementação</a:t>
            </a:r>
            <a:r>
              <a:rPr lang="en-US" dirty="0"/>
              <a:t>) de sub-</a:t>
            </a:r>
            <a:r>
              <a:rPr lang="en-US" dirty="0" err="1"/>
              <a:t>modelos</a:t>
            </a:r>
            <a:r>
              <a:rPr lang="en-US" dirty="0"/>
              <a:t>,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ajustados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resíduos</a:t>
            </a:r>
            <a:r>
              <a:rPr lang="en-US" dirty="0"/>
              <a:t> </a:t>
            </a:r>
            <a:r>
              <a:rPr lang="en-US" dirty="0" err="1"/>
              <a:t>parciais</a:t>
            </a:r>
            <a:r>
              <a:rPr lang="en-US" dirty="0"/>
              <a:t> </a:t>
            </a:r>
            <a:r>
              <a:rPr lang="en-US" dirty="0" err="1"/>
              <a:t>calculados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perda</a:t>
            </a:r>
            <a:r>
              <a:rPr lang="en-US" dirty="0"/>
              <a:t> (loss function, e.g., </a:t>
            </a:r>
            <a:r>
              <a:rPr lang="en-US" dirty="0" err="1"/>
              <a:t>MSE</a:t>
            </a:r>
            <a:r>
              <a:rPr lang="en-US" dirty="0"/>
              <a:t>). (JOHANSSON, 2020).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47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https://www.r-bloggers.com/2018/06/classification-from-scratch-boosting-11-8/</a:t>
            </a:r>
          </a:p>
          <a:p>
            <a:endParaRPr lang="pt-BR" dirty="0"/>
          </a:p>
          <a:p>
            <a:r>
              <a:rPr lang="en-US" dirty="0"/>
              <a:t>JOHANSSON, R. An Intuitive Explanation of gradient boosting. </a:t>
            </a:r>
            <a:r>
              <a:rPr lang="en-US" b="1" dirty="0"/>
              <a:t>Web Page</a:t>
            </a:r>
            <a:r>
              <a:rPr lang="en-US" dirty="0"/>
              <a:t>, p. 1–5, 2020.</a:t>
            </a:r>
          </a:p>
          <a:p>
            <a:pPr marL="139700" indent="0">
              <a:buNone/>
            </a:pPr>
            <a:endParaRPr lang="en-US" u="sng" dirty="0"/>
          </a:p>
          <a:p>
            <a:r>
              <a:rPr lang="pt-BR" dirty="0"/>
              <a:t>https://scikit-learn.org/stable/modules/model_evaluation.html#mean-tweedie-deviance</a:t>
            </a:r>
          </a:p>
        </p:txBody>
      </p:sp>
    </p:spTree>
    <p:extLst>
      <p:ext uri="{BB962C8B-B14F-4D97-AF65-F5344CB8AC3E}">
        <p14:creationId xmlns:p14="http://schemas.microsoft.com/office/powerpoint/2010/main" val="180457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r>
              <a:rPr lang="pt-BR" dirty="0"/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Ref3: </a:t>
            </a:r>
            <a:r>
              <a:rPr lang="pt-BR" sz="1100" dirty="0" err="1">
                <a:latin typeface="+mj-lt"/>
              </a:rPr>
              <a:t>MOLNAR</a:t>
            </a:r>
            <a:r>
              <a:rPr lang="pt-BR" sz="1100" dirty="0">
                <a:latin typeface="+mj-lt"/>
              </a:rPr>
              <a:t> (2019)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252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endParaRPr lang="pt-BR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588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endParaRPr lang="pt-BR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endParaRPr lang="pt-BR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3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endParaRPr lang="pt-BR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2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https://christophm.github.io/interpretable-ml-book/pdp.html#fn27</a:t>
            </a:r>
          </a:p>
          <a:p>
            <a:endParaRPr lang="pt-BR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Ref2: </a:t>
            </a: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WRIGHT (2018)</a:t>
            </a:r>
            <a:endParaRPr lang="pt-BR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59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67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78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Fatores Relacionados a variação das incidências máximas:</a:t>
            </a:r>
          </a:p>
          <a:p>
            <a:pPr lvl="1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 primeiros anos do SINAN digital (próximo de 2007), alguns municípios demoraram mais para implementar o novo sistema de saúde (</a:t>
            </a:r>
            <a:r>
              <a:rPr lang="pt-BR" b="0" i="0" dirty="0">
                <a:solidFill>
                  <a:srgbClr val="1155CC"/>
                </a:solidFill>
                <a:effectLst/>
                <a:latin typeface="verdana" panose="020B0604030504040204" pitchFamily="34" charset="0"/>
                <a:hlinkClick r:id="rId3"/>
              </a:rPr>
              <a:t>http://dx.doi.org/10.5123/s1679-49742019000100002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o que pode causar interpretações errôneas</a:t>
            </a:r>
          </a:p>
          <a:p>
            <a:pPr lvl="1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Subnotificação: </a:t>
            </a:r>
            <a:r>
              <a:rPr lang="pt-BR" b="0" i="0" dirty="0">
                <a:solidFill>
                  <a:srgbClr val="1155CC"/>
                </a:solidFill>
                <a:effectLst/>
                <a:latin typeface="verdana" panose="020B0604030504040204" pitchFamily="34" charset="0"/>
                <a:hlinkClick r:id="rId4"/>
              </a:rPr>
              <a:t>http://dx.doi.org/10.1590/1980-549720180019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Segundo a Secretaria de Vigilância Sanitária (SVS), não houve surtos epidemiológicos para hepatite-A durante o período analisado para a região de estudo: </a:t>
            </a:r>
            <a:r>
              <a:rPr lang="pt-B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http://www.saude.gov.br/boletins-epidemiologicos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Potencias razões para o descompasso entre SINAN e SVS:</a:t>
            </a:r>
          </a:p>
          <a:p>
            <a:pPr lvl="2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Erros de cadastramento dos dados de saúde</a:t>
            </a:r>
          </a:p>
          <a:p>
            <a:pPr lvl="2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Perda de informações durante migração das bases de dados entre os diferentes níveis hierárquicos geopolíticos (municipal, estadual, federal) do SINAN</a:t>
            </a:r>
          </a:p>
          <a:p>
            <a:pPr lvl="2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Eventos políticos (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eleições), os quais resultam na dissolução das secretarias de saúde, prejudicando o levantamento adequado dos casos de saúde</a:t>
            </a:r>
          </a:p>
          <a:p>
            <a:pPr lvl="3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Datas de eleições: 2004, 2008, 2021, 2016, 2020</a:t>
            </a:r>
          </a:p>
          <a:p>
            <a:pPr lvl="2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Efeitos falso positivos acarretados por campanhas de notificação e conscientização social, os quais resultam em um aumento da busca por postos de saúde, aumentando os casos confirmados.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515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54100" lvl="2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035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701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3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31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79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77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cada localidade e tamanho da janela de varredura, a hipótese alternativa é de que existe um risco elevado no interior da janela em comparação ao exterior.</a:t>
            </a:r>
          </a:p>
          <a:p>
            <a:r>
              <a:rPr lang="pt-BR" dirty="0"/>
              <a:t>A função de verossimilhança é maximizada sobre todas as localidades (no caso, municípios) e tamanhos de janelas ( cilindros espaço-temporais), e aquela com a máxima verossimilhança constitui o cluster mais provável (menor chance de ter sido ao acaso – Hipótese nula).</a:t>
            </a:r>
          </a:p>
        </p:txBody>
      </p:sp>
    </p:spTree>
    <p:extLst>
      <p:ext uri="{BB962C8B-B14F-4D97-AF65-F5344CB8AC3E}">
        <p14:creationId xmlns:p14="http://schemas.microsoft.com/office/powerpoint/2010/main" val="156487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</a:t>
            </a:r>
            <a:r>
              <a:rPr lang="pt-BR" dirty="0"/>
              <a:t>: https://geokrigagem.com.br/como-calcular-o-indice-moran-autocorrelacao-espacial/</a:t>
            </a:r>
          </a:p>
        </p:txBody>
      </p:sp>
    </p:spTree>
    <p:extLst>
      <p:ext uri="{BB962C8B-B14F-4D97-AF65-F5344CB8AC3E}">
        <p14:creationId xmlns:p14="http://schemas.microsoft.com/office/powerpoint/2010/main" val="387511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8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4"/>
            </a:gs>
            <a:gs pos="500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 - Objetiv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70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Google Shape;188;p10">
            <a:extLst>
              <a:ext uri="{FF2B5EF4-FFF2-40B4-BE49-F238E27FC236}">
                <a16:creationId xmlns:a16="http://schemas.microsoft.com/office/drawing/2014/main" id="{7E1E7411-FA08-44F3-BB05-7056A66E886B}"/>
              </a:ext>
            </a:extLst>
          </p:cNvPr>
          <p:cNvSpPr/>
          <p:nvPr userDrawn="1"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9;p10">
            <a:extLst>
              <a:ext uri="{FF2B5EF4-FFF2-40B4-BE49-F238E27FC236}">
                <a16:creationId xmlns:a16="http://schemas.microsoft.com/office/drawing/2014/main" id="{20722D0C-662C-4BBB-88FD-C994E60F1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A98AE7C-3962-4ADF-AB83-FCDF7E1E3D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32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809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hyperlink" Target="http://dx.doi.org/10.1590/1980-54972018001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00000"/>
              </a:schemeClr>
            </a:gs>
            <a:gs pos="13000">
              <a:schemeClr val="accent3"/>
            </a:gs>
            <a:gs pos="30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856508"/>
            <a:ext cx="6433384" cy="14408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sz="1800" b="0" i="0" u="none" strike="noStrike" baseline="0" dirty="0">
                <a:latin typeface="Arial" panose="020B0604020202020204" pitchFamily="34" charset="0"/>
              </a:rPr>
              <a:t>CONTRIBUIÇÃO AO ESTUDO E MAPEAMENTO DO RISCO DE TRANSMISSÃO DO VÍRUS DA HEPATITE-A UTILIZANDO DADOS EPIDEMIOLÓGICOS, SOCIODEMOGRÁFICOS E AMBIENTAIS DETECTÁVEIS POR SENSORIAMENTO REMOTO</a:t>
            </a:r>
            <a:endParaRPr lang="en-US" sz="2800" dirty="0"/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C8BE7760-A5FE-42D9-A44B-1C63BBBF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8022"/>
            <a:ext cx="883563" cy="711936"/>
          </a:xfrm>
          <a:prstGeom prst="rect">
            <a:avLst/>
          </a:prstGeom>
          <a:noFill/>
        </p:spPr>
      </p:pic>
      <p:pic>
        <p:nvPicPr>
          <p:cNvPr id="14" name="Picture 12" descr="Resultado de imagem para MOCEAN INPE">
            <a:extLst>
              <a:ext uri="{FF2B5EF4-FFF2-40B4-BE49-F238E27FC236}">
                <a16:creationId xmlns:a16="http://schemas.microsoft.com/office/drawing/2014/main" id="{C6E1DFCB-F56B-457B-9B54-D972D63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8342" y="88"/>
            <a:ext cx="1175657" cy="710097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0D700-1DD9-40A2-8CBE-AF543E177EAB}"/>
              </a:ext>
            </a:extLst>
          </p:cNvPr>
          <p:cNvSpPr txBox="1"/>
          <p:nvPr/>
        </p:nvSpPr>
        <p:spPr>
          <a:xfrm>
            <a:off x="3078000" y="3381959"/>
            <a:ext cx="2988000" cy="432000"/>
          </a:xfrm>
          <a:prstGeom prst="rect">
            <a:avLst/>
          </a:prstGeom>
          <a:solidFill>
            <a:srgbClr val="1B5B85">
              <a:alpha val="69804"/>
            </a:srgbClr>
          </a:solidFill>
          <a:ln>
            <a:solidFill>
              <a:srgbClr val="E2AA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FFC000"/>
                </a:solidFill>
              </a:rPr>
              <a:t>Philipe Riskalla Leal</a:t>
            </a:r>
          </a:p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408CA-D5E9-4374-B5C5-7DE00735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14817" r="12274" b="14417"/>
          <a:stretch/>
        </p:blipFill>
        <p:spPr bwMode="auto">
          <a:xfrm>
            <a:off x="4169142" y="0"/>
            <a:ext cx="805717" cy="7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9D5BF1-A43F-4658-AED4-A62980692383}"/>
              </a:ext>
            </a:extLst>
          </p:cNvPr>
          <p:cNvSpPr txBox="1"/>
          <p:nvPr/>
        </p:nvSpPr>
        <p:spPr>
          <a:xfrm>
            <a:off x="1835150" y="3982039"/>
            <a:ext cx="5473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Orientação:</a:t>
            </a:r>
          </a:p>
          <a:p>
            <a:pPr algn="ctr"/>
            <a:r>
              <a:rPr lang="pt-BR" sz="1800" dirty="0">
                <a:solidFill>
                  <a:srgbClr val="FFC91D"/>
                </a:solidFill>
              </a:rPr>
              <a:t>Milton Kampel</a:t>
            </a:r>
          </a:p>
          <a:p>
            <a:pPr algn="ctr"/>
            <a:r>
              <a:rPr lang="pt-BR" sz="1800" dirty="0">
                <a:solidFill>
                  <a:srgbClr val="FFC91D"/>
                </a:solidFill>
              </a:rPr>
              <a:t>Ricardo José de Paula Sousa e Guimarães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10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Sociodemográficas: formulações</a:t>
            </a: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DC572C7-95A0-4C40-84C4-48373C881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150060"/>
                  </p:ext>
                </p:extLst>
              </p:nvPr>
            </p:nvGraphicFramePr>
            <p:xfrm>
              <a:off x="1143000" y="1288800"/>
              <a:ext cx="6858000" cy="307722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25837">
                      <a:extLst>
                        <a:ext uri="{9D8B030D-6E8A-4147-A177-3AD203B41FA5}">
                          <a16:colId xmlns:a16="http://schemas.microsoft.com/office/drawing/2014/main" val="105934852"/>
                        </a:ext>
                      </a:extLst>
                    </a:gridCol>
                    <a:gridCol w="5532163">
                      <a:extLst>
                        <a:ext uri="{9D8B030D-6E8A-4147-A177-3AD203B41FA5}">
                          <a16:colId xmlns:a16="http://schemas.microsoft.com/office/drawing/2014/main" val="1324605527"/>
                        </a:ext>
                      </a:extLst>
                    </a:gridCol>
                  </a:tblGrid>
                  <a:tr h="5728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Variáveis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Forma de cálculo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050692"/>
                      </a:ext>
                    </a:extLst>
                  </a:tr>
                  <a:tr h="84425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𝐶𝑆</m:t>
                                </m:r>
                              </m:oMath>
                            </m:oMathPara>
                          </a14:m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𝐶𝑆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111</m:t>
                                          </m:r>
                                        </m:e>
                                        <m:sub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𝐷𝑜𝑚𝑖𝑐𝑖𝑙𝑖𝑜</m:t>
                                          </m:r>
                                        </m:sub>
                                      </m:s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+ </m:t>
                                      </m:r>
                                      <m:sSub>
                                        <m:sSubPr>
                                          <m:ctrlPr>
                                            <a:rPr lang="pt-BR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112</m:t>
                                          </m:r>
                                        </m:e>
                                        <m:sub>
                                          <m:r>
                                            <a:rPr lang="pt-BR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𝐷𝑜𝑚𝑖𝑐𝑖𝑙𝑖𝑜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𝐷𝑜𝑚𝑖𝑐𝑖𝑙𝑖𝑜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469359"/>
                      </a:ext>
                    </a:extLst>
                  </a:tr>
                  <a:tr h="83004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pt-BR" sz="18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032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034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036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05005"/>
                      </a:ext>
                    </a:extLst>
                  </a:tr>
                  <a:tr h="83004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pt-BR" sz="18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050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052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054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3092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DC572C7-95A0-4C40-84C4-48373C881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150060"/>
                  </p:ext>
                </p:extLst>
              </p:nvPr>
            </p:nvGraphicFramePr>
            <p:xfrm>
              <a:off x="1143000" y="1288800"/>
              <a:ext cx="6858000" cy="307722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25837">
                      <a:extLst>
                        <a:ext uri="{9D8B030D-6E8A-4147-A177-3AD203B41FA5}">
                          <a16:colId xmlns:a16="http://schemas.microsoft.com/office/drawing/2014/main" val="105934852"/>
                        </a:ext>
                      </a:extLst>
                    </a:gridCol>
                    <a:gridCol w="5532163">
                      <a:extLst>
                        <a:ext uri="{9D8B030D-6E8A-4147-A177-3AD203B41FA5}">
                          <a16:colId xmlns:a16="http://schemas.microsoft.com/office/drawing/2014/main" val="1324605527"/>
                        </a:ext>
                      </a:extLst>
                    </a:gridCol>
                  </a:tblGrid>
                  <a:tr h="5728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Variáveis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Forma de cálculo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050692"/>
                      </a:ext>
                    </a:extLst>
                  </a:tr>
                  <a:tr h="84425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68345" r="-417431" b="-197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68345" r="-220" b="-197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469359"/>
                      </a:ext>
                    </a:extLst>
                  </a:tr>
                  <a:tr h="83004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170803" r="-4174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170803" r="-22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105005"/>
                      </a:ext>
                    </a:extLst>
                  </a:tr>
                  <a:tr h="83004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272794" r="-417431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272794" r="-220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3092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B0CBF920-662C-4149-9A21-F4CD33EA7495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</p:spTree>
    <p:extLst>
      <p:ext uri="{BB962C8B-B14F-4D97-AF65-F5344CB8AC3E}">
        <p14:creationId xmlns:p14="http://schemas.microsoft.com/office/powerpoint/2010/main" val="27802131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11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DC572C7-95A0-4C40-84C4-48373C881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24147"/>
                  </p:ext>
                </p:extLst>
              </p:nvPr>
            </p:nvGraphicFramePr>
            <p:xfrm>
              <a:off x="1143000" y="1288800"/>
              <a:ext cx="6858000" cy="3196156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25837">
                      <a:extLst>
                        <a:ext uri="{9D8B030D-6E8A-4147-A177-3AD203B41FA5}">
                          <a16:colId xmlns:a16="http://schemas.microsoft.com/office/drawing/2014/main" val="105934852"/>
                        </a:ext>
                      </a:extLst>
                    </a:gridCol>
                    <a:gridCol w="5532163">
                      <a:extLst>
                        <a:ext uri="{9D8B030D-6E8A-4147-A177-3AD203B41FA5}">
                          <a16:colId xmlns:a16="http://schemas.microsoft.com/office/drawing/2014/main" val="1324605527"/>
                        </a:ext>
                      </a:extLst>
                    </a:gridCol>
                  </a:tblGrid>
                  <a:tr h="5724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Variáveis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Forma de cálculo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050692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056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058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060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2910341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𝑅𝐻</m:t>
                                </m:r>
                              </m:oMath>
                            </m:oMathPara>
                          </a14:m>
                          <a:endParaRPr lang="pt-BR" sz="18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062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063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557550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 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𝑃𝑁𝐻</m:t>
                                </m:r>
                              </m:oMath>
                            </m:oMathPara>
                          </a14:m>
                          <a:endParaRPr lang="pt-BR" sz="18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𝑃𝑁𝐻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064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065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038559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800">
                                    <a:effectLst/>
                                    <a:latin typeface="Cambria Math" panose="02040503050406030204" pitchFamily="18" charset="0"/>
                                  </a:rPr>
                                  <m:t>𝐹𝐻𝑃</m:t>
                                </m:r>
                              </m:oMath>
                            </m:oMathPara>
                          </a14:m>
                          <a:endParaRPr lang="pt-BR" sz="18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𝐹𝐷𝑃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𝑃𝑁𝐻</m:t>
                              </m:r>
                              <m:r>
                                <a:rPr lang="pt-BR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146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147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148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  <m:r>
                                    <a:rPr lang="pt-BR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001</m:t>
                                      </m:r>
                                    </m:e>
                                    <m:sub>
                                      <m:r>
                                        <a:rPr lang="pt-BR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𝐸𝑛𝑡𝑜𝑟𝑛𝑜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pt-BR" sz="1800" dirty="0">
                              <a:effectLst/>
                            </a:rPr>
                            <a:t> </a:t>
                          </a:r>
                          <a:endParaRPr lang="pt-BR" sz="18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2DC572C7-95A0-4C40-84C4-48373C881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24147"/>
                  </p:ext>
                </p:extLst>
              </p:nvPr>
            </p:nvGraphicFramePr>
            <p:xfrm>
              <a:off x="1143000" y="1288800"/>
              <a:ext cx="6858000" cy="3196156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25837">
                      <a:extLst>
                        <a:ext uri="{9D8B030D-6E8A-4147-A177-3AD203B41FA5}">
                          <a16:colId xmlns:a16="http://schemas.microsoft.com/office/drawing/2014/main" val="105934852"/>
                        </a:ext>
                      </a:extLst>
                    </a:gridCol>
                    <a:gridCol w="5532163">
                      <a:extLst>
                        <a:ext uri="{9D8B030D-6E8A-4147-A177-3AD203B41FA5}">
                          <a16:colId xmlns:a16="http://schemas.microsoft.com/office/drawing/2014/main" val="1324605527"/>
                        </a:ext>
                      </a:extLst>
                    </a:gridCol>
                  </a:tblGrid>
                  <a:tr h="5724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Variáveis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800" b="1" dirty="0">
                              <a:effectLst/>
                            </a:rPr>
                            <a:t>Forma de cálculo</a:t>
                          </a:r>
                          <a:endParaRPr lang="pt-BR" sz="18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2050692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87963" r="-417431" b="-3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87963" r="-220" b="-300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2910341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187963" r="-417431" b="-2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187963" r="-220" b="-200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4557550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290654" r="-417431" b="-1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290654" r="-220" b="-1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038559"/>
                      </a:ext>
                    </a:extLst>
                  </a:tr>
                  <a:tr h="65593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59" t="-387037" r="-417431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24119" t="-387037" r="-220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1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CCED69E-EE86-4B28-919A-59820252CEC7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Sociodemográficas: formulações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85AFD41-1356-4A24-AB3F-9DB2D2A08B0C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</p:spTree>
    <p:extLst>
      <p:ext uri="{BB962C8B-B14F-4D97-AF65-F5344CB8AC3E}">
        <p14:creationId xmlns:p14="http://schemas.microsoft.com/office/powerpoint/2010/main" val="108264334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12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33253"/>
              </p:ext>
            </p:extLst>
          </p:nvPr>
        </p:nvGraphicFramePr>
        <p:xfrm>
          <a:off x="1143000" y="1564582"/>
          <a:ext cx="6858000" cy="304031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1377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1460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V001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e domicílios coletivos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465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rede geral de esgoto ou pluvial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  <a:tr h="465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V112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fossa séptica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024706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78B1B5-68EA-4650-A126-C0B72405408B}"/>
              </a:ext>
            </a:extLst>
          </p:cNvPr>
          <p:cNvSpPr txBox="1"/>
          <p:nvPr/>
        </p:nvSpPr>
        <p:spPr>
          <a:xfrm>
            <a:off x="1796767" y="1165618"/>
            <a:ext cx="553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pt-BR" sz="1800" b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Domicílio 1 - características gerais do censo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94277E7-AEAD-45E0-8EE8-56BB17016AA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293822145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13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33095"/>
              </p:ext>
            </p:extLst>
          </p:nvPr>
        </p:nvGraphicFramePr>
        <p:xfrm>
          <a:off x="1143000" y="1584000"/>
          <a:ext cx="6867241" cy="2945753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1175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fossa rudimentar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66359"/>
                  </a:ext>
                </a:extLst>
              </a:tr>
              <a:tr h="1175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V114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vala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617781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DCB96C77-DC61-41A1-A435-C11CBCD36082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8EE782-3F94-4D00-946F-44A861754FC7}"/>
              </a:ext>
            </a:extLst>
          </p:cNvPr>
          <p:cNvSpPr txBox="1"/>
          <p:nvPr/>
        </p:nvSpPr>
        <p:spPr>
          <a:xfrm>
            <a:off x="1796767" y="1165618"/>
            <a:ext cx="553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pt-BR" sz="1800" b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Domicílio 1 - características gerais do censo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0CA8045-27BE-4B8C-B7CA-5ECD0AA34E0A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216676652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14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5893"/>
              </p:ext>
            </p:extLst>
          </p:nvPr>
        </p:nvGraphicFramePr>
        <p:xfrm>
          <a:off x="1143001" y="1584000"/>
          <a:ext cx="6866935" cy="29486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8135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770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117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V115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rio, lago ou mar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74996"/>
                  </a:ext>
                </a:extLst>
              </a:tr>
              <a:tr h="117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V116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</a:rPr>
                        <a:t>Domicílios particulares permanentes do tipo casa com banheiro de uso exclusivo dos moradores ou sanitário e esgotamento sanitário via outro escoadouro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32634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1D87BA24-1F47-4621-A1E9-31AA4F9B8861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3E673C2-2808-4D96-8539-1BB689C7709C}"/>
              </a:ext>
            </a:extLst>
          </p:cNvPr>
          <p:cNvSpPr txBox="1"/>
          <p:nvPr/>
        </p:nvSpPr>
        <p:spPr>
          <a:xfrm>
            <a:off x="1796767" y="1165618"/>
            <a:ext cx="553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pt-BR" sz="1800" b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Domicílio 1 - características gerais do censo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2E4855-DB9D-4AF6-90DE-BBE0AB461390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86333148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15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64052"/>
              </p:ext>
            </p:extLst>
          </p:nvPr>
        </p:nvGraphicFramePr>
        <p:xfrm>
          <a:off x="1143000" y="1584000"/>
          <a:ext cx="6859559" cy="29486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117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V146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Domicílios particulares permanentes do tipo casa de vila ou em condomínio com abastecimento de água de poço ou nascente na propriedade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46388"/>
                  </a:ext>
                </a:extLst>
              </a:tr>
              <a:tr h="117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V147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Domicílios particulares permanentes do tipo casa de vila ou em condomínio com abastecimento de água da chuva armazenada em cisterna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74996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4A99F8C7-012D-4802-BA56-0AEF4A8ADE81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42AC1C-3F15-4502-A0F9-D696B46C735D}"/>
              </a:ext>
            </a:extLst>
          </p:cNvPr>
          <p:cNvSpPr txBox="1"/>
          <p:nvPr/>
        </p:nvSpPr>
        <p:spPr>
          <a:xfrm>
            <a:off x="1796767" y="1165618"/>
            <a:ext cx="553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pt-BR" sz="1800" b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Domicílio 1 - características gerais do censo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745C947-D7C4-4DB5-AA74-C8B61660629B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3974954759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16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5629"/>
              </p:ext>
            </p:extLst>
          </p:nvPr>
        </p:nvGraphicFramePr>
        <p:xfrm>
          <a:off x="1143000" y="1584000"/>
          <a:ext cx="6858000" cy="17714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117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V148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Domicílios particulares permanentes do tipo casa de vila ou em condomínio com outra forma de abastecimento de água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32634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FDDFA0A8-6C06-4ECA-9335-33C72645CA5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22BB2C-5B7D-49D3-904C-90A810459E1F}"/>
              </a:ext>
            </a:extLst>
          </p:cNvPr>
          <p:cNvSpPr txBox="1"/>
          <p:nvPr/>
        </p:nvSpPr>
        <p:spPr>
          <a:xfrm>
            <a:off x="1796767" y="1165618"/>
            <a:ext cx="553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pt-BR" sz="1800" b="1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Domicílio 1 - características gerais do censo</a:t>
            </a:r>
            <a:endParaRPr lang="pt-BR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AAEC486-3BD9-422E-9378-CCC2B5C39FD3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142650832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17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35076"/>
              </p:ext>
            </p:extLst>
          </p:nvPr>
        </p:nvGraphicFramePr>
        <p:xfrm>
          <a:off x="1143000" y="1600094"/>
          <a:ext cx="6858000" cy="30674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V001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V032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próprios – Existe bueiro/boca-de-lobo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V034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alugados – Existe bueiro/boca-de-lobo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024706"/>
                  </a:ext>
                </a:extLst>
              </a:tr>
            </a:tbl>
          </a:graphicData>
        </a:graphic>
      </p:graphicFrame>
      <p:sp>
        <p:nvSpPr>
          <p:cNvPr id="11" name="Título 1">
            <a:extLst>
              <a:ext uri="{FF2B5EF4-FFF2-40B4-BE49-F238E27FC236}">
                <a16:creationId xmlns:a16="http://schemas.microsoft.com/office/drawing/2014/main" id="{C61C0BD7-176F-415B-903A-0961966FBD1D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898371-2CBB-4B7D-B59C-0A36E9FF98C1}"/>
              </a:ext>
            </a:extLst>
          </p:cNvPr>
          <p:cNvSpPr txBox="1"/>
          <p:nvPr/>
        </p:nvSpPr>
        <p:spPr>
          <a:xfrm>
            <a:off x="1625391" y="1170895"/>
            <a:ext cx="588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Tabela Entorno 1 - entorno das dos setores censitários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3C447E0-0A2B-4C39-A0F6-A7AF8C6B5511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132082054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18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14884"/>
              </p:ext>
            </p:extLst>
          </p:nvPr>
        </p:nvGraphicFramePr>
        <p:xfrm>
          <a:off x="1143000" y="1600094"/>
          <a:ext cx="6858000" cy="30674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V036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cedidos – Existe bueiro/boca-de-lobo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V050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próprios – Existe esgoto a céu aberto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V052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alugados – Existe esgoto a céu aberto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024706"/>
                  </a:ext>
                </a:extLst>
              </a:tr>
            </a:tbl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1BC16EEC-2CA6-4B62-AE0D-73929B009903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9F68F4-8D63-4383-864C-3C0A42620ABF}"/>
              </a:ext>
            </a:extLst>
          </p:cNvPr>
          <p:cNvSpPr txBox="1"/>
          <p:nvPr/>
        </p:nvSpPr>
        <p:spPr>
          <a:xfrm>
            <a:off x="1625391" y="1170895"/>
            <a:ext cx="588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Tabela Entorno 1 - entorno das dos setores censitários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5CE27D3-5267-45D2-94DC-4ABA6E222AF7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2511146544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19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62778"/>
              </p:ext>
            </p:extLst>
          </p:nvPr>
        </p:nvGraphicFramePr>
        <p:xfrm>
          <a:off x="1143000" y="1600094"/>
          <a:ext cx="6858000" cy="306749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V054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cedidos – Existe esgoto a céu aberto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V056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próprios – Existe lixo acumulado nos logradouros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V058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alugados – Existe lixo acumulado nos logradouros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024706"/>
                  </a:ext>
                </a:extLst>
              </a:tr>
            </a:tbl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BF35B65E-0DE5-4694-A1B6-BE5299590056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231EA5-B009-40E5-A51F-6554CE3B62D0}"/>
              </a:ext>
            </a:extLst>
          </p:cNvPr>
          <p:cNvSpPr txBox="1"/>
          <p:nvPr/>
        </p:nvSpPr>
        <p:spPr>
          <a:xfrm>
            <a:off x="1625391" y="1170895"/>
            <a:ext cx="588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Tabela Entorno 1 - entorno das dos setores censitários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42C72FB-427E-4835-962E-ECF9BDFCAA85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59507963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8A617D-28DE-4BC0-BE2B-D5C14B0B026F}"/>
              </a:ext>
            </a:extLst>
          </p:cNvPr>
          <p:cNvSpPr/>
          <p:nvPr/>
        </p:nvSpPr>
        <p:spPr>
          <a:xfrm>
            <a:off x="2898000" y="2401183"/>
            <a:ext cx="3348000" cy="504000"/>
          </a:xfrm>
          <a:prstGeom prst="rect">
            <a:avLst/>
          </a:prstGeom>
          <a:solidFill>
            <a:srgbClr val="9DF8F2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Material e Métodos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32CDE9-F056-4697-B090-C0E22A9F8EDA}"/>
              </a:ext>
            </a:extLst>
          </p:cNvPr>
          <p:cNvSpPr/>
          <p:nvPr/>
        </p:nvSpPr>
        <p:spPr>
          <a:xfrm>
            <a:off x="3426902" y="3191146"/>
            <a:ext cx="2290196" cy="50400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Variáveis por </a:t>
            </a:r>
            <a:r>
              <a:rPr lang="pt-BR" sz="2000" dirty="0" err="1"/>
              <a:t>SR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93552946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20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25143"/>
              </p:ext>
            </p:extLst>
          </p:nvPr>
        </p:nvGraphicFramePr>
        <p:xfrm>
          <a:off x="1143000" y="1600094"/>
          <a:ext cx="6858000" cy="306461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V060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cedidos – Existe lixo acumulado nos logradouros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627192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V062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com rede geral de distribuição de água – Existe identificação do logradouro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  <a:tr h="627192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V063 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com rede geral de distribuição de água – Não existe identificação do logradouro</a:t>
                      </a: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024706"/>
                  </a:ext>
                </a:extLst>
              </a:tr>
            </a:tbl>
          </a:graphicData>
        </a:graphic>
      </p:graphicFrame>
      <p:sp>
        <p:nvSpPr>
          <p:cNvPr id="15" name="Título 1">
            <a:extLst>
              <a:ext uri="{FF2B5EF4-FFF2-40B4-BE49-F238E27FC236}">
                <a16:creationId xmlns:a16="http://schemas.microsoft.com/office/drawing/2014/main" id="{5359086B-531F-4EB0-A49B-9A4DFC7D9EC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82B0E52-766E-45F4-B8BA-F277C2C15959}"/>
              </a:ext>
            </a:extLst>
          </p:cNvPr>
          <p:cNvSpPr txBox="1"/>
          <p:nvPr/>
        </p:nvSpPr>
        <p:spPr>
          <a:xfrm>
            <a:off x="1625391" y="1170895"/>
            <a:ext cx="588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Tabela Entorno 1 - entorno das dos setores censitários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DBC6056A-A46E-4DCB-B94D-5ECB556E81B0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238946118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21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412399-FC49-4189-8374-884E9B4B6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15871"/>
              </p:ext>
            </p:extLst>
          </p:nvPr>
        </p:nvGraphicFramePr>
        <p:xfrm>
          <a:off x="1143000" y="1617850"/>
          <a:ext cx="6858000" cy="2344707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1827241">
                  <a:extLst>
                    <a:ext uri="{9D8B030D-6E8A-4147-A177-3AD203B41FA5}">
                      <a16:colId xmlns:a16="http://schemas.microsoft.com/office/drawing/2014/main" val="1425036591"/>
                    </a:ext>
                  </a:extLst>
                </a:gridCol>
                <a:gridCol w="5030759">
                  <a:extLst>
                    <a:ext uri="{9D8B030D-6E8A-4147-A177-3AD203B41FA5}">
                      <a16:colId xmlns:a16="http://schemas.microsoft.com/office/drawing/2014/main" val="96476912"/>
                    </a:ext>
                  </a:extLst>
                </a:gridCol>
              </a:tblGrid>
              <a:tr h="6959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Código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600" b="1" dirty="0">
                          <a:effectLst/>
                        </a:rPr>
                        <a:t>Descrição da variável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82652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V064 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com poço ou nascente na propriedade – Existe identificação do logradouro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35176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V065 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Domicílios particulares permanentes com poço ou nascente na propriedade – Não existe identificação do logradouro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1462"/>
                  </a:ext>
                </a:extLst>
              </a:tr>
            </a:tbl>
          </a:graphicData>
        </a:graphic>
      </p:graphicFrame>
      <p:sp>
        <p:nvSpPr>
          <p:cNvPr id="15" name="Título 1">
            <a:extLst>
              <a:ext uri="{FF2B5EF4-FFF2-40B4-BE49-F238E27FC236}">
                <a16:creationId xmlns:a16="http://schemas.microsoft.com/office/drawing/2014/main" id="{14C5989C-9924-4AD2-B239-7D99143DF918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82489AD-1A0B-4C1A-9C01-28419F5EE624}"/>
              </a:ext>
            </a:extLst>
          </p:cNvPr>
          <p:cNvSpPr txBox="1"/>
          <p:nvPr/>
        </p:nvSpPr>
        <p:spPr>
          <a:xfrm>
            <a:off x="1625391" y="1170895"/>
            <a:ext cx="588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Tabela Entorno 1 - entorno das dos setores censitários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DD1AABA0-F584-4EF0-9006-155009E3B286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103631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</a:t>
            </a:r>
          </a:p>
        </p:txBody>
      </p:sp>
    </p:spTree>
    <p:extLst>
      <p:ext uri="{BB962C8B-B14F-4D97-AF65-F5344CB8AC3E}">
        <p14:creationId xmlns:p14="http://schemas.microsoft.com/office/powerpoint/2010/main" val="2071823017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E59FD-1359-4850-9C59-C92EB567B719}"/>
              </a:ext>
            </a:extLst>
          </p:cNvPr>
          <p:cNvGrpSpPr/>
          <p:nvPr/>
        </p:nvGrpSpPr>
        <p:grpSpPr>
          <a:xfrm>
            <a:off x="2898000" y="2401183"/>
            <a:ext cx="3348000" cy="1168512"/>
            <a:chOff x="2898000" y="2401183"/>
            <a:chExt cx="3348000" cy="116851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98A617D-28DE-4BC0-BE2B-D5C14B0B026F}"/>
                </a:ext>
              </a:extLst>
            </p:cNvPr>
            <p:cNvSpPr/>
            <p:nvPr/>
          </p:nvSpPr>
          <p:spPr>
            <a:xfrm>
              <a:off x="2898000" y="240118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Material e Métodos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432CDE9-F056-4697-B090-C0E22A9F8EDA}"/>
                </a:ext>
              </a:extLst>
            </p:cNvPr>
            <p:cNvSpPr>
              <a:spLocks/>
            </p:cNvSpPr>
            <p:nvPr/>
          </p:nvSpPr>
          <p:spPr>
            <a:xfrm>
              <a:off x="3290582" y="3169585"/>
              <a:ext cx="2562837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pt-BR" sz="2000" dirty="0"/>
                <a:t>Análise espacial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96679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Análise de varredura espaço-temporal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1E230-B9A1-4241-A21E-17093E05357D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207850" y="1430149"/>
            <a:ext cx="6728400" cy="3155652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rgbClr val="FFC91D"/>
                </a:solidFill>
                <a:latin typeface="+mj-lt"/>
              </a:rPr>
              <a:t>Para que serve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: detectar potenciais clusters de maior/menor risco à um dado evento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solidFill>
                  <a:srgbClr val="FFC91D"/>
                </a:solidFill>
                <a:latin typeface="+mj-lt"/>
              </a:rPr>
              <a:t>Assume distribuição conhecida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(</a:t>
            </a:r>
            <a:r>
              <a:rPr lang="pt-BR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ex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: Poisson)</a:t>
            </a:r>
          </a:p>
          <a:p>
            <a:endParaRPr lang="pt-BR" dirty="0">
              <a:solidFill>
                <a:schemeClr val="tx1">
                  <a:lumMod val="95000"/>
                </a:schemeClr>
              </a:solidFill>
              <a:latin typeface="+mj-lt"/>
            </a:endParaRPr>
          </a:p>
          <a:p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Hipóteses:</a:t>
            </a:r>
          </a:p>
          <a:p>
            <a:pPr lvl="1">
              <a:spcAft>
                <a:spcPts val="1200"/>
              </a:spcAft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H0: As ocorrências são aleatórias no espaço, tempo, ou no espaço-tempo</a:t>
            </a:r>
          </a:p>
          <a:p>
            <a:pPr lvl="1"/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H1: As ocorrências não são aleatórias. Portanto, existe um maior risco no interior da janela/cilindro de busca (</a:t>
            </a:r>
            <a:r>
              <a:rPr lang="pt-BR" dirty="0">
                <a:solidFill>
                  <a:srgbClr val="FFC91D"/>
                </a:solidFill>
                <a:latin typeface="+mj-lt"/>
              </a:rPr>
              <a:t>W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) em comparação ao exterior</a:t>
            </a:r>
          </a:p>
          <a:p>
            <a:endParaRPr lang="pt-BR" dirty="0">
              <a:latin typeface="+mj-lt"/>
            </a:endParaRPr>
          </a:p>
          <a:p>
            <a:pPr marL="114300" indent="0">
              <a:buNone/>
            </a:pPr>
            <a:endParaRPr lang="pt-BR" b="0" i="0" dirty="0">
              <a:solidFill>
                <a:srgbClr val="F6D340"/>
              </a:solidFill>
              <a:effectLst/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23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602141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Análise de varredura espaço-temporal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1E230-B9A1-4241-A21E-17093E05357D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207850" y="1430149"/>
            <a:ext cx="6728400" cy="315565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C91D"/>
                </a:solidFill>
              </a:rPr>
              <a:t>Teste da Razão de Verossimilhança</a:t>
            </a:r>
            <a:r>
              <a:rPr lang="pt-BR" dirty="0"/>
              <a:t>:</a:t>
            </a:r>
            <a:r>
              <a:rPr lang="pt-BR" dirty="0">
                <a:solidFill>
                  <a:srgbClr val="F6D340"/>
                </a:solidFill>
                <a:latin typeface="+mj-lt"/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Poisson</a:t>
            </a:r>
          </a:p>
          <a:p>
            <a:endParaRPr lang="pt-BR" dirty="0">
              <a:latin typeface="+mj-lt"/>
            </a:endParaRPr>
          </a:p>
          <a:p>
            <a:pPr marL="114300" indent="0">
              <a:buNone/>
            </a:pPr>
            <a:endParaRPr lang="pt-BR" b="0" i="0" dirty="0">
              <a:solidFill>
                <a:srgbClr val="F6D340"/>
              </a:solidFill>
              <a:effectLst/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24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69DA04-D80D-4C8E-8E38-7C6528FC489A}"/>
                  </a:ext>
                </a:extLst>
              </p:cNvPr>
              <p:cNvSpPr txBox="1"/>
              <p:nvPr/>
            </p:nvSpPr>
            <p:spPr>
              <a:xfrm>
                <a:off x="3272449" y="1948373"/>
                <a:ext cx="3005951" cy="632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pt-BR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pt-BR" sz="20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BR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pt-BR" sz="20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0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pt-BR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69DA04-D80D-4C8E-8E38-7C6528FC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49" y="1948373"/>
                <a:ext cx="3005951" cy="632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96967F-01F4-417C-97E0-3292482F3B4F}"/>
              </a:ext>
            </a:extLst>
          </p:cNvPr>
          <p:cNvSpPr txBox="1"/>
          <p:nvPr/>
        </p:nvSpPr>
        <p:spPr>
          <a:xfrm>
            <a:off x="1454940" y="2603271"/>
            <a:ext cx="645057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dirty="0">
                <a:solidFill>
                  <a:srgbClr val="FFC91D"/>
                </a:solidFill>
              </a:rPr>
              <a:t>Definição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: 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“C”: número total de casos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“c”: número de casos observados dentro da janela W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“E(c)”: número de casos esperados dentro da janela W sob a hipótese nula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</a:t>
            </a:r>
            <a:r>
              <a:rPr lang="pt-BR" dirty="0" err="1">
                <a:solidFill>
                  <a:schemeClr val="tx1">
                    <a:lumMod val="85000"/>
                  </a:schemeClr>
                </a:solidFill>
              </a:rPr>
              <a:t>C-E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[c]”: número de casos esperados fora da janela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“p”: população dentro da janela W</a:t>
            </a:r>
          </a:p>
          <a:p>
            <a:pPr lvl="2" indent="263525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“C” e “P”: número total de casos e da população, respectivamente</a:t>
            </a:r>
          </a:p>
          <a:p>
            <a:pPr lvl="2" indent="263525"/>
            <a:endParaRPr lang="pt-BR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B2542-E2E4-48B3-A920-84564108705B}"/>
              </a:ext>
            </a:extLst>
          </p:cNvPr>
          <p:cNvSpPr txBox="1"/>
          <p:nvPr/>
        </p:nvSpPr>
        <p:spPr>
          <a:xfrm>
            <a:off x="1232536" y="4309262"/>
            <a:ext cx="5370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91D"/>
                </a:solidFill>
              </a:rPr>
              <a:t>P-valor</a:t>
            </a:r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: via técnica de reamostragem aleatória (Monte Carlo)</a:t>
            </a:r>
          </a:p>
          <a:p>
            <a:pPr algn="ctr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    n° de replicações: 999 (pseudo p-valor de 1%)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F422D-BF7D-4C01-8E1F-598E711879B9}"/>
                  </a:ext>
                </a:extLst>
              </p:cNvPr>
              <p:cNvSpPr txBox="1"/>
              <p:nvPr/>
            </p:nvSpPr>
            <p:spPr>
              <a:xfrm>
                <a:off x="6701205" y="2696790"/>
                <a:ext cx="12997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sz="1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1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tx1">
                        <a:lumMod val="95000"/>
                      </a:schemeClr>
                    </a:solidFill>
                  </a:rPr>
                  <a:t> = p*C/P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F422D-BF7D-4C01-8E1F-598E7118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05" y="2696790"/>
                <a:ext cx="1299795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12187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Análise espacial: Índice de Moran Global (IMG)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1E230-B9A1-4241-A21E-17093E05357D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069353" y="1430148"/>
            <a:ext cx="6994494" cy="315565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rgbClr val="FFC91D"/>
                </a:solidFill>
                <a:latin typeface="+mj-lt"/>
              </a:rPr>
              <a:t>Para que serve: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mensurar a autocorrelação espacial (</a:t>
            </a:r>
            <a:r>
              <a:rPr lang="pt-BR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ak.a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., grau de associação) do conjunto  dados do ambiente.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solidFill>
                  <a:srgbClr val="FFC91D"/>
                </a:solidFill>
                <a:latin typeface="+mj-lt"/>
              </a:rPr>
              <a:t>Assume valores: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[-1:+1]</a:t>
            </a:r>
          </a:p>
          <a:p>
            <a:pPr marL="114300" indent="0">
              <a:buNone/>
            </a:pPr>
            <a:endParaRPr lang="pt-BR" dirty="0">
              <a:latin typeface="+mj-lt"/>
            </a:endParaRPr>
          </a:p>
          <a:p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É dependente da matriz de vizinhança adotada (</a:t>
            </a:r>
            <a:r>
              <a:rPr lang="pt-BR" dirty="0">
                <a:solidFill>
                  <a:srgbClr val="FFC91D"/>
                </a:solidFill>
                <a:latin typeface="+mj-lt"/>
              </a:rPr>
              <a:t>W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)</a:t>
            </a:r>
          </a:p>
          <a:p>
            <a:pPr marL="114300" indent="0">
              <a:buNone/>
            </a:pPr>
            <a:endParaRPr lang="pt-BR" b="0" i="0" dirty="0">
              <a:solidFill>
                <a:srgbClr val="F6D340"/>
              </a:solidFill>
              <a:effectLst/>
              <a:latin typeface="+mj-lt"/>
            </a:endParaRPr>
          </a:p>
          <a:p>
            <a:r>
              <a:rPr lang="pt-BR" b="0" i="0" dirty="0">
                <a:solidFill>
                  <a:srgbClr val="FFC91D"/>
                </a:solidFill>
                <a:effectLst/>
                <a:latin typeface="Roboto" panose="02000000000000000000" pitchFamily="2" charset="0"/>
              </a:rPr>
              <a:t>IMG: </a:t>
            </a:r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pode ser padronizado para escores da distribuição gaussiana</a:t>
            </a:r>
            <a:endParaRPr lang="pt-BR" dirty="0">
              <a:solidFill>
                <a:schemeClr val="tx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25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86900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55539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Análise espacial: Índice de Moran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D1E230-B9A1-4241-A21E-17093E053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850" y="1430148"/>
                <a:ext cx="6728400" cy="3319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dirty="0">
                    <a:solidFill>
                      <a:srgbClr val="FFC91D"/>
                    </a:solidFill>
                  </a:rPr>
                  <a:t>Formulação</a:t>
                </a:r>
                <a:r>
                  <a:rPr lang="pt-BR" dirty="0">
                    <a:solidFill>
                      <a:srgbClr val="F6D340"/>
                    </a:solidFill>
                  </a:rPr>
                  <a:t>:</a:t>
                </a:r>
              </a:p>
              <a:p>
                <a:endParaRPr lang="pt-BR" dirty="0">
                  <a:solidFill>
                    <a:srgbClr val="F6D340"/>
                  </a:solidFill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pt-BR" sz="3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pt-BR" sz="3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pt-BR" sz="30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pt-B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3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3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pt-BR" sz="3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pt-BR" sz="3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pt-BR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</m:nary>
                        <m:r>
                          <a:rPr lang="pt-BR" sz="30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pt-B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  <m:r>
                          <a:rPr lang="pt-BR" sz="3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pt-BR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pt-BR" sz="3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pt-BR" sz="3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pt-BR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pt-B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:r>
                  <a:rPr lang="pt-BR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pt-BR" sz="20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≠j</a:t>
                </a:r>
                <a:endParaRPr lang="pt-BR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>
                  <a:buNone/>
                </a:pPr>
                <a:endParaRPr lang="pt-BR" dirty="0">
                  <a:solidFill>
                    <a:srgbClr val="F6D34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F6D340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F6D340"/>
                  </a:solidFill>
                </a:endParaRPr>
              </a:p>
              <a:p>
                <a:pPr marL="114300" indent="0">
                  <a:buNone/>
                </a:pPr>
                <a:endParaRPr lang="pt-BR" dirty="0">
                  <a:solidFill>
                    <a:srgbClr val="F6D340"/>
                  </a:solidFill>
                </a:endParaRPr>
              </a:p>
              <a:p>
                <a:pPr marL="114300" indent="0">
                  <a:buNone/>
                </a:pPr>
                <a:r>
                  <a:rPr lang="pt-BR" dirty="0">
                    <a:solidFill>
                      <a:srgbClr val="FFC91D"/>
                    </a:solidFill>
                  </a:rPr>
                  <a:t>n</a:t>
                </a:r>
                <a:r>
                  <a:rPr lang="pt-BR" dirty="0">
                    <a:solidFill>
                      <a:srgbClr val="F6D340"/>
                    </a:solidFill>
                  </a:rPr>
                  <a:t>: </a:t>
                </a:r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n° de observações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: elemento (</a:t>
                </a:r>
                <a:r>
                  <a:rPr lang="pt-BR" dirty="0" err="1">
                    <a:solidFill>
                      <a:schemeClr val="tx1">
                        <a:lumMod val="75000"/>
                      </a:schemeClr>
                    </a:solidFill>
                  </a:rPr>
                  <a:t>i,j</a:t>
                </a:r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) da matriz de vizinhança W</a:t>
                </a:r>
              </a:p>
              <a:p>
                <a:pPr marL="114300" indent="0">
                  <a:buNone/>
                </a:pPr>
                <a:r>
                  <a:rPr lang="pt-BR" dirty="0">
                    <a:solidFill>
                      <a:srgbClr val="FFC91D"/>
                    </a:solidFill>
                  </a:rPr>
                  <a:t>W</a:t>
                </a:r>
                <a:r>
                  <a:rPr lang="pt-BR" dirty="0">
                    <a:solidFill>
                      <a:srgbClr val="F6D340"/>
                    </a:solidFill>
                  </a:rPr>
                  <a:t>: </a:t>
                </a:r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soma dos ponderadores da matriz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400" b="0" i="1" smtClean="0">
                        <a:solidFill>
                          <a:srgbClr val="FFC91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solidFill>
                          <a:srgbClr val="FFC91D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b="0" i="1" smtClean="0">
                        <a:solidFill>
                          <a:srgbClr val="FFC91D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>
                            <a:solidFill>
                              <a:srgbClr val="FFC91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: valor normalizado da unidade espacial i ou j </a:t>
                </a:r>
              </a:p>
              <a:p>
                <a:pPr marL="114300" indent="0">
                  <a:buNone/>
                </a:pPr>
                <a:r>
                  <a:rPr lang="pt-BR" dirty="0">
                    <a:solidFill>
                      <a:srgbClr val="FFC91D"/>
                    </a:solidFill>
                  </a:rPr>
                  <a:t>Z</a:t>
                </a:r>
                <a:r>
                  <a:rPr lang="pt-BR" dirty="0">
                    <a:solidFill>
                      <a:schemeClr val="tx1">
                        <a:lumMod val="75000"/>
                      </a:schemeClr>
                    </a:solidFill>
                  </a:rPr>
                  <a:t>: Média normalizada da variável mensurada</a:t>
                </a:r>
              </a:p>
              <a:p>
                <a:endParaRPr lang="pt-BR" dirty="0">
                  <a:solidFill>
                    <a:srgbClr val="F6D340"/>
                  </a:solidFill>
                </a:endParaRPr>
              </a:p>
              <a:p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D1E230-B9A1-4241-A21E-17093E053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850" y="1430148"/>
                <a:ext cx="6728400" cy="33196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26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1" name="Grupo 3">
            <a:extLst>
              <a:ext uri="{FF2B5EF4-FFF2-40B4-BE49-F238E27FC236}">
                <a16:creationId xmlns:a16="http://schemas.microsoft.com/office/drawing/2014/main" id="{5A8CAA49-02DD-4FD9-AB21-EFB8D147732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2" name="Retângulo de cantos arredondados 4">
              <a:extLst>
                <a:ext uri="{FF2B5EF4-FFF2-40B4-BE49-F238E27FC236}">
                  <a16:creationId xmlns:a16="http://schemas.microsoft.com/office/drawing/2014/main" id="{193E9468-94DD-4F7D-AB2D-C2D4C1812ACD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7" name="Retângulo de cantos arredondados 5">
              <a:extLst>
                <a:ext uri="{FF2B5EF4-FFF2-40B4-BE49-F238E27FC236}">
                  <a16:creationId xmlns:a16="http://schemas.microsoft.com/office/drawing/2014/main" id="{9F06BFA7-C0DF-487F-9F75-AEABDBB1206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8" name="Retângulo de cantos arredondados 6">
              <a:extLst>
                <a:ext uri="{FF2B5EF4-FFF2-40B4-BE49-F238E27FC236}">
                  <a16:creationId xmlns:a16="http://schemas.microsoft.com/office/drawing/2014/main" id="{0F01698E-E95A-429B-8C0E-707403060A7C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9" name="Retângulo de cantos arredondados 7">
              <a:extLst>
                <a:ext uri="{FF2B5EF4-FFF2-40B4-BE49-F238E27FC236}">
                  <a16:creationId xmlns:a16="http://schemas.microsoft.com/office/drawing/2014/main" id="{C38EC2CB-97A4-4D2C-81DF-E07F6FE0883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063050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55539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Análise espacial: Índice de Moran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D1E230-B9A1-4241-A21E-17093E053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850" y="1430148"/>
                <a:ext cx="6728400" cy="331964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pt-BR" dirty="0">
                    <a:solidFill>
                      <a:srgbClr val="FFC91D"/>
                    </a:solidFill>
                  </a:rPr>
                  <a:t>IMG segundo Distribuição gaussiana (p-valor):</a:t>
                </a:r>
              </a:p>
              <a:p>
                <a:pPr marL="11430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3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] −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2D1E230-B9A1-4241-A21E-17093E053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850" y="1430148"/>
                <a:ext cx="6728400" cy="33196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27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1" name="Grupo 3">
            <a:extLst>
              <a:ext uri="{FF2B5EF4-FFF2-40B4-BE49-F238E27FC236}">
                <a16:creationId xmlns:a16="http://schemas.microsoft.com/office/drawing/2014/main" id="{182B8904-DECC-4571-82EE-402A21876417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2" name="Retângulo de cantos arredondados 4">
              <a:extLst>
                <a:ext uri="{FF2B5EF4-FFF2-40B4-BE49-F238E27FC236}">
                  <a16:creationId xmlns:a16="http://schemas.microsoft.com/office/drawing/2014/main" id="{3C3E7E02-20ED-4B66-B2B6-17CEA2C7886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7" name="Retângulo de cantos arredondados 5">
              <a:extLst>
                <a:ext uri="{FF2B5EF4-FFF2-40B4-BE49-F238E27FC236}">
                  <a16:creationId xmlns:a16="http://schemas.microsoft.com/office/drawing/2014/main" id="{7D67C410-C13B-4A37-A0EA-68B948B70834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8" name="Retângulo de cantos arredondados 6">
              <a:extLst>
                <a:ext uri="{FF2B5EF4-FFF2-40B4-BE49-F238E27FC236}">
                  <a16:creationId xmlns:a16="http://schemas.microsoft.com/office/drawing/2014/main" id="{6F0DB77A-A28A-4BB8-97B5-41388B9DF383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9" name="Retângulo de cantos arredondados 7">
              <a:extLst>
                <a:ext uri="{FF2B5EF4-FFF2-40B4-BE49-F238E27FC236}">
                  <a16:creationId xmlns:a16="http://schemas.microsoft.com/office/drawing/2014/main" id="{A430C8A2-29A1-4CF4-9706-1719538FB9A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468028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8DC7-F76D-4B65-98A0-50E37C32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+mj-lt"/>
              </a:rPr>
              <a:t>Histogram</a:t>
            </a:r>
            <a:r>
              <a:rPr lang="pt-BR" dirty="0">
                <a:latin typeface="+mj-lt"/>
              </a:rPr>
              <a:t> gradiente </a:t>
            </a:r>
            <a:r>
              <a:rPr lang="pt-BR" dirty="0" err="1">
                <a:latin typeface="+mj-lt"/>
              </a:rPr>
              <a:t>Boost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HGB</a:t>
            </a:r>
            <a:r>
              <a:rPr lang="pt-BR" dirty="0">
                <a:latin typeface="+mj-lt"/>
              </a:rPr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AC5E75-1A07-4206-BCC2-534EF484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6D340"/>
                </a:solidFill>
                <a:latin typeface="+mj-lt"/>
              </a:rPr>
              <a:t>Definição</a:t>
            </a:r>
            <a:r>
              <a:rPr lang="pt-BR" dirty="0">
                <a:latin typeface="+mj-lt"/>
              </a:rPr>
              <a:t>: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técnica de aprendizado de máquina baseada em um modelo composto (ensemble), cuja predição conjunta é mais precisa do que suas partes individuais.</a:t>
            </a:r>
          </a:p>
          <a:p>
            <a:pPr marL="114300" indent="0">
              <a:buNone/>
            </a:pPr>
            <a:endParaRPr lang="pt-BR" dirty="0">
              <a:latin typeface="+mj-lt"/>
            </a:endParaRPr>
          </a:p>
          <a:p>
            <a:r>
              <a:rPr lang="pt-BR" dirty="0">
                <a:solidFill>
                  <a:srgbClr val="F6D340"/>
                </a:solidFill>
                <a:latin typeface="+mj-lt"/>
              </a:rPr>
              <a:t>Aplicações</a:t>
            </a:r>
            <a:r>
              <a:rPr lang="pt-BR" dirty="0">
                <a:latin typeface="+mj-lt"/>
              </a:rPr>
              <a:t>: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ferramentas de busca (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Yandex e Yahoo),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investimentos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problemas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de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saúde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em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problemas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+mj-lt"/>
              </a:rPr>
              <a:t>não-lineares</a:t>
            </a:r>
            <a:endParaRPr lang="pt-BR" dirty="0">
              <a:solidFill>
                <a:schemeClr val="tx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19477-ACCC-43E9-9CE2-2999AFD7B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28</a:t>
            </a:fld>
            <a:endParaRPr lang="pt-BR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F1F007A9-B706-4FC4-9DD3-B1E1EE65757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6" name="Retângulo de cantos arredondados 4">
              <a:extLst>
                <a:ext uri="{FF2B5EF4-FFF2-40B4-BE49-F238E27FC236}">
                  <a16:creationId xmlns:a16="http://schemas.microsoft.com/office/drawing/2014/main" id="{54876DCA-0A83-42DB-B603-164950700571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7" name="Retângulo de cantos arredondados 5">
              <a:extLst>
                <a:ext uri="{FF2B5EF4-FFF2-40B4-BE49-F238E27FC236}">
                  <a16:creationId xmlns:a16="http://schemas.microsoft.com/office/drawing/2014/main" id="{5BF30FA2-C5EF-4441-83C4-609C0279F56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8" name="Retângulo de cantos arredondados 6">
              <a:extLst>
                <a:ext uri="{FF2B5EF4-FFF2-40B4-BE49-F238E27FC236}">
                  <a16:creationId xmlns:a16="http://schemas.microsoft.com/office/drawing/2014/main" id="{D8B20FC3-7467-4B95-9BB6-B8F0EA01AC0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9" name="Retângulo de cantos arredondados 7">
              <a:extLst>
                <a:ext uri="{FF2B5EF4-FFF2-40B4-BE49-F238E27FC236}">
                  <a16:creationId xmlns:a16="http://schemas.microsoft.com/office/drawing/2014/main" id="{E6ECD5E9-CBEF-476A-A0C7-1B3BEAA3B806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876219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8DC7-F76D-4B65-98A0-50E37C32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+mj-lt"/>
              </a:rPr>
              <a:t>Histogram</a:t>
            </a:r>
            <a:r>
              <a:rPr lang="pt-BR" dirty="0">
                <a:latin typeface="+mj-lt"/>
              </a:rPr>
              <a:t> gradiente </a:t>
            </a:r>
            <a:r>
              <a:rPr lang="pt-BR" dirty="0" err="1">
                <a:latin typeface="+mj-lt"/>
              </a:rPr>
              <a:t>Boost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HGB</a:t>
            </a:r>
            <a:r>
              <a:rPr lang="pt-BR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BAC5E75-1A07-4206-BCC2-534EF484E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850" y="1430148"/>
                <a:ext cx="7669450" cy="3033900"/>
              </a:xfrm>
            </p:spPr>
            <p:txBody>
              <a:bodyPr/>
              <a:lstStyle/>
              <a:p>
                <a:r>
                  <a:rPr lang="pt-BR" sz="2000" b="1" dirty="0">
                    <a:solidFill>
                      <a:srgbClr val="F6D340"/>
                    </a:solidFill>
                    <a:latin typeface="+mj-lt"/>
                    <a:ea typeface="Cambria" panose="02040503050406030204" pitchFamily="18" charset="0"/>
                  </a:rPr>
                  <a:t>Formulação</a:t>
                </a:r>
                <a:r>
                  <a:rPr lang="pt-BR" sz="2000" dirty="0">
                    <a:latin typeface="+mj-lt"/>
                    <a:ea typeface="Cambria" panose="02040503050406030204" pitchFamily="18" charset="0"/>
                  </a:rPr>
                  <a:t>:</a:t>
                </a:r>
              </a:p>
              <a:p>
                <a:endParaRPr lang="pt-BR" sz="2000" dirty="0">
                  <a:latin typeface="+mj-lt"/>
                  <a:ea typeface="Cambria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6D340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𝑀𝑆𝐸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  −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  −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000" dirty="0">
                  <a:latin typeface="+mj-lt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∗ </m:t>
                    </m:r>
                    <m:nary>
                      <m:naryPr>
                        <m:chr m:val="∑"/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∗([</m:t>
                        </m:r>
                        <m:sSub>
                          <m:sSub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0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BR" sz="2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2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BR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]+</m:t>
                        </m:r>
                        <m:sSub>
                          <m:sSub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pt-BR" sz="2000" dirty="0">
                  <a:latin typeface="+mj-lt"/>
                </a:endParaRPr>
              </a:p>
              <a:p>
                <a:pPr marL="571500" lvl="1" indent="0">
                  <a:buNone/>
                </a:pPr>
                <a:endParaRPr lang="pt-BR" sz="2000" dirty="0">
                  <a:latin typeface="+mj-lt"/>
                </a:endParaRPr>
              </a:p>
              <a:p>
                <a:pPr lvl="1"/>
                <a:r>
                  <a:rPr lang="es-ES" sz="2000" dirty="0">
                    <a:solidFill>
                      <a:srgbClr val="F6D340"/>
                    </a:solidFill>
                  </a:rPr>
                  <a:t>Minimização</a:t>
                </a:r>
                <a:r>
                  <a:rPr lang="es-ES" sz="20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num>
                      <m:den>
                        <m:r>
                          <a:rPr lang="pt-BR" sz="20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2000" i="1" dirty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0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0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pt-BR" sz="200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pt-BR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ctrlPr>
                              <a:rPr lang="pt-BR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𝑙𝑜𝑠𝑠</m:t>
                            </m:r>
                            <m:r>
                              <a:rPr lang="pt-BR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pt-BR" sz="2000" dirty="0"/>
                          <m:t> 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  ,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s-ES" sz="2000" dirty="0"/>
                          <m:t>]</m:t>
                        </m:r>
                      </m:e>
                    </m:func>
                  </m:oMath>
                </a14:m>
                <a:endParaRPr lang="pt-B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BAC5E75-1A07-4206-BCC2-534EF484E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850" y="1430148"/>
                <a:ext cx="7669450" cy="30339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19477-ACCC-43E9-9CE2-2999AFD7B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29</a:t>
            </a:fld>
            <a:endParaRPr lang="pt-BR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368F8379-EB5C-4192-844A-FEE2FB1CD7D6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6" name="Retângulo de cantos arredondados 4">
              <a:extLst>
                <a:ext uri="{FF2B5EF4-FFF2-40B4-BE49-F238E27FC236}">
                  <a16:creationId xmlns:a16="http://schemas.microsoft.com/office/drawing/2014/main" id="{BE280A3A-44D8-495E-93FA-070126EF2617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7" name="Retângulo de cantos arredondados 5">
              <a:extLst>
                <a:ext uri="{FF2B5EF4-FFF2-40B4-BE49-F238E27FC236}">
                  <a16:creationId xmlns:a16="http://schemas.microsoft.com/office/drawing/2014/main" id="{1EC57F59-ED29-4113-8506-6C07BB55ECA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8" name="Retângulo de cantos arredondados 6">
              <a:extLst>
                <a:ext uri="{FF2B5EF4-FFF2-40B4-BE49-F238E27FC236}">
                  <a16:creationId xmlns:a16="http://schemas.microsoft.com/office/drawing/2014/main" id="{FC2096EB-EBB4-47B8-A027-7C264BDE519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9" name="Retângulo de cantos arredondados 7">
              <a:extLst>
                <a:ext uri="{FF2B5EF4-FFF2-40B4-BE49-F238E27FC236}">
                  <a16:creationId xmlns:a16="http://schemas.microsoft.com/office/drawing/2014/main" id="{AD1DC4AF-8C02-4520-9AF7-0F87F2BEE0A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94811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3969364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A0F1FC49-4F99-4175-963F-6791061419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2269356"/>
                  </p:ext>
                </p:extLst>
              </p:nvPr>
            </p:nvGraphicFramePr>
            <p:xfrm>
              <a:off x="1609865" y="1365654"/>
              <a:ext cx="5924271" cy="3004368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0423">
                      <a:extLst>
                        <a:ext uri="{9D8B030D-6E8A-4147-A177-3AD203B41FA5}">
                          <a16:colId xmlns:a16="http://schemas.microsoft.com/office/drawing/2014/main" val="457104186"/>
                        </a:ext>
                      </a:extLst>
                    </a:gridCol>
                    <a:gridCol w="1390423">
                      <a:extLst>
                        <a:ext uri="{9D8B030D-6E8A-4147-A177-3AD203B41FA5}">
                          <a16:colId xmlns:a16="http://schemas.microsoft.com/office/drawing/2014/main" val="4286530350"/>
                        </a:ext>
                      </a:extLst>
                    </a:gridCol>
                    <a:gridCol w="1163198">
                      <a:extLst>
                        <a:ext uri="{9D8B030D-6E8A-4147-A177-3AD203B41FA5}">
                          <a16:colId xmlns:a16="http://schemas.microsoft.com/office/drawing/2014/main" val="1991952502"/>
                        </a:ext>
                      </a:extLst>
                    </a:gridCol>
                    <a:gridCol w="935153">
                      <a:extLst>
                        <a:ext uri="{9D8B030D-6E8A-4147-A177-3AD203B41FA5}">
                          <a16:colId xmlns:a16="http://schemas.microsoft.com/office/drawing/2014/main" val="250513147"/>
                        </a:ext>
                      </a:extLst>
                    </a:gridCol>
                    <a:gridCol w="1045074">
                      <a:extLst>
                        <a:ext uri="{9D8B030D-6E8A-4147-A177-3AD203B41FA5}">
                          <a16:colId xmlns:a16="http://schemas.microsoft.com/office/drawing/2014/main" val="1628504052"/>
                        </a:ext>
                      </a:extLst>
                    </a:gridCol>
                  </a:tblGrid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Data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Fonte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Sensor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Resolução</a:t>
                          </a: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 Espacial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Resolução</a:t>
                          </a: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 Temporal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9369196"/>
                      </a:ext>
                    </a:extLst>
                  </a:tr>
                  <a:tr h="507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TSD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e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TSN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(MOD11A2)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1x1 km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2100387"/>
                      </a:ext>
                    </a:extLst>
                  </a:tr>
                  <a:tr h="507850">
                    <a:tc>
                      <a:txBody>
                        <a:bodyPr/>
                        <a:lstStyle/>
                        <a:p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Rrs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 (MOD13Q1)</a:t>
                          </a:r>
                          <a:endParaRPr lang="pt-BR" sz="6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500x500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4677608"/>
                      </a:ext>
                    </a:extLst>
                  </a:tr>
                  <a:tr h="3910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Rrs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(</a:t>
                          </a:r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Tier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 1 - </a:t>
                          </a:r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SR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)</a:t>
                          </a:r>
                          <a:r>
                            <a:rPr lang="en-US" sz="1000" baseline="30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Série Landsat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30x30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9478519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0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𝐸𝑉𝐼</m:t>
                              </m:r>
                            </m:oMath>
                          </a14:m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𝑁𝐷𝑉𝐼</m:t>
                              </m:r>
                            </m:oMath>
                          </a14:m>
                          <a:r>
                            <a:rPr lang="pt-BR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(MOD13Q1)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250x250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1976624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Altimetria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SRTM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e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Radar -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Interferométrico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30x30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N/A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8628271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Precipitação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Climate Hazards Group</a:t>
                          </a:r>
                          <a:endParaRPr lang="pt-BR" sz="10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Multi-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plataforma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f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4 x 4 km</a:t>
                          </a:r>
                          <a:endParaRPr lang="pt-BR" sz="10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Diário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3406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A0F1FC49-4F99-4175-963F-6791061419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2269356"/>
                  </p:ext>
                </p:extLst>
              </p:nvPr>
            </p:nvGraphicFramePr>
            <p:xfrm>
              <a:off x="1609865" y="1365654"/>
              <a:ext cx="5924271" cy="3004368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0423">
                      <a:extLst>
                        <a:ext uri="{9D8B030D-6E8A-4147-A177-3AD203B41FA5}">
                          <a16:colId xmlns:a16="http://schemas.microsoft.com/office/drawing/2014/main" val="457104186"/>
                        </a:ext>
                      </a:extLst>
                    </a:gridCol>
                    <a:gridCol w="1390423">
                      <a:extLst>
                        <a:ext uri="{9D8B030D-6E8A-4147-A177-3AD203B41FA5}">
                          <a16:colId xmlns:a16="http://schemas.microsoft.com/office/drawing/2014/main" val="4286530350"/>
                        </a:ext>
                      </a:extLst>
                    </a:gridCol>
                    <a:gridCol w="1163198">
                      <a:extLst>
                        <a:ext uri="{9D8B030D-6E8A-4147-A177-3AD203B41FA5}">
                          <a16:colId xmlns:a16="http://schemas.microsoft.com/office/drawing/2014/main" val="1991952502"/>
                        </a:ext>
                      </a:extLst>
                    </a:gridCol>
                    <a:gridCol w="935153">
                      <a:extLst>
                        <a:ext uri="{9D8B030D-6E8A-4147-A177-3AD203B41FA5}">
                          <a16:colId xmlns:a16="http://schemas.microsoft.com/office/drawing/2014/main" val="250513147"/>
                        </a:ext>
                      </a:extLst>
                    </a:gridCol>
                    <a:gridCol w="1045074">
                      <a:extLst>
                        <a:ext uri="{9D8B030D-6E8A-4147-A177-3AD203B41FA5}">
                          <a16:colId xmlns:a16="http://schemas.microsoft.com/office/drawing/2014/main" val="1628504052"/>
                        </a:ext>
                      </a:extLst>
                    </a:gridCol>
                  </a:tblGrid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Data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Fonte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Sensor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Resolução</a:t>
                          </a: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 Espacial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2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Resolução</a:t>
                          </a:r>
                          <a:r>
                            <a:rPr lang="en-US" sz="12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 Temporal</a:t>
                          </a:r>
                          <a:endParaRPr lang="pt-BR" sz="12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9369196"/>
                      </a:ext>
                    </a:extLst>
                  </a:tr>
                  <a:tr h="507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TSD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e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TSN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(MOD11A2)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1x1 km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2100387"/>
                      </a:ext>
                    </a:extLst>
                  </a:tr>
                  <a:tr h="507850">
                    <a:tc>
                      <a:txBody>
                        <a:bodyPr/>
                        <a:lstStyle/>
                        <a:p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Rrs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 (MOD13Q1)</a:t>
                          </a:r>
                          <a:endParaRPr lang="pt-BR" sz="6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500x500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8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64677608"/>
                      </a:ext>
                    </a:extLst>
                  </a:tr>
                  <a:tr h="3910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Rrs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(</a:t>
                          </a:r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Tier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 1 - </a:t>
                          </a:r>
                          <a:r>
                            <a:rPr lang="pt-BR" sz="10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SR</a:t>
                          </a:r>
                          <a:r>
                            <a:rPr lang="pt-BR" sz="10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Arial"/>
                              <a:cs typeface="Arial"/>
                              <a:sym typeface="Arial"/>
                            </a:rPr>
                            <a:t>)</a:t>
                          </a:r>
                          <a:r>
                            <a:rPr lang="en-US" sz="1000" baseline="30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Série Landsat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30x30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9478519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9" t="-459091" r="-327193" b="-2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NASA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</a:t>
                          </a: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USGS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MODIS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250x250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dias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1976624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Altimetria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SRTM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e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Radar - 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Interferométrico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30x30 m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N/A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8628271"/>
                      </a:ext>
                    </a:extLst>
                  </a:tr>
                  <a:tr h="3993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Precipitação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Climate Hazards Group</a:t>
                          </a:r>
                          <a:endParaRPr lang="pt-BR" sz="10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Multi-</a:t>
                          </a: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plataforma</a:t>
                          </a:r>
                          <a:r>
                            <a:rPr lang="en-US" sz="1000" baseline="30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f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4 x 4 km</a:t>
                          </a:r>
                          <a:endParaRPr lang="pt-BR" sz="10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dirty="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Diário</a:t>
                          </a:r>
                          <a:endParaRPr lang="pt-BR" sz="10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3406644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upo 3">
            <a:extLst>
              <a:ext uri="{FF2B5EF4-FFF2-40B4-BE49-F238E27FC236}">
                <a16:creationId xmlns:a16="http://schemas.microsoft.com/office/drawing/2014/main" id="{CAAE1F1C-7036-4799-96C2-DCD36553469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E9CD01CF-5DFD-430F-B466-AF1A83591C08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0" name="Retângulo de cantos arredondados 5">
              <a:extLst>
                <a:ext uri="{FF2B5EF4-FFF2-40B4-BE49-F238E27FC236}">
                  <a16:creationId xmlns:a16="http://schemas.microsoft.com/office/drawing/2014/main" id="{BCCC6AE4-511D-46DB-9173-FC5A14D954D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1" name="Retângulo de cantos arredondados 6">
              <a:extLst>
                <a:ext uri="{FF2B5EF4-FFF2-40B4-BE49-F238E27FC236}">
                  <a16:creationId xmlns:a16="http://schemas.microsoft.com/office/drawing/2014/main" id="{75045071-6282-4CD9-8520-F2A61F38669D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2" name="Retângulo de cantos arredondados 7">
              <a:extLst>
                <a:ext uri="{FF2B5EF4-FFF2-40B4-BE49-F238E27FC236}">
                  <a16:creationId xmlns:a16="http://schemas.microsoft.com/office/drawing/2014/main" id="{B90684FA-4F15-4161-9C0C-CE5FD87933CE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5239F2D0-00A9-49D0-BF3D-1000134E5BEF}"/>
              </a:ext>
            </a:extLst>
          </p:cNvPr>
          <p:cNvSpPr txBox="1">
            <a:spLocks/>
          </p:cNvSpPr>
          <p:nvPr/>
        </p:nvSpPr>
        <p:spPr>
          <a:xfrm>
            <a:off x="451716" y="730964"/>
            <a:ext cx="3143740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por S.R.</a:t>
            </a:r>
          </a:p>
        </p:txBody>
      </p:sp>
    </p:spTree>
    <p:extLst>
      <p:ext uri="{BB962C8B-B14F-4D97-AF65-F5344CB8AC3E}">
        <p14:creationId xmlns:p14="http://schemas.microsoft.com/office/powerpoint/2010/main" val="3523139766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pt-BR" sz="2000" b="0" i="0" dirty="0">
                    <a:solidFill>
                      <a:srgbClr val="F6D340"/>
                    </a:solidFill>
                    <a:effectLst/>
                    <a:latin typeface="+mj-lt"/>
                  </a:rPr>
                  <a:t>Aplicação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: Analisar o efeito </a:t>
                </a: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marginal de uma ou 2 covariáveis sobre a variável dependente de um modelo ajustado 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(Friedman 2001).</a:t>
                </a:r>
              </a:p>
              <a:p>
                <a:pPr marL="114300" indent="0">
                  <a:buNone/>
                </a:pPr>
                <a:endParaRPr lang="pt-BR" sz="2000" b="0" i="0" dirty="0">
                  <a:solidFill>
                    <a:schemeClr val="tx1">
                      <a:lumMod val="95000"/>
                    </a:schemeClr>
                  </a:solidFill>
                  <a:effectLst/>
                  <a:latin typeface="+mj-lt"/>
                </a:endParaRPr>
              </a:p>
              <a:p>
                <a:r>
                  <a:rPr lang="pt-BR" sz="2000" dirty="0">
                    <a:solidFill>
                      <a:srgbClr val="F6D340"/>
                    </a:solidFill>
                    <a:latin typeface="+mj-lt"/>
                  </a:rPr>
                  <a:t>Abordagem</a:t>
                </a: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: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Definir variável de análise para a PDA (i.e., </a:t>
                </a:r>
                <a14:m>
                  <m:oMath xmlns:m="http://schemas.openxmlformats.org/officeDocument/2006/math">
                    <m:r>
                      <a:rPr lang="pt-BR" sz="2000" b="0" i="1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𝑋𝑠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)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Mapear todos os valores únicos de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𝑋𝑠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. Em casos de dados contínuos (</a:t>
                </a:r>
                <a:r>
                  <a:rPr lang="pt-BR" sz="2000" dirty="0" err="1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binarizar</a:t>
                </a: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b="0" i="1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𝑋𝑠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 para diminuir dimensionalidade e tempo computacional)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Para cada valor único de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𝑋𝑠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 </a:t>
                </a: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𝑋𝑠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, substituir todos os valores de </a:t>
                </a:r>
                <a:r>
                  <a:rPr lang="pt-BR" sz="2000" dirty="0" err="1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Xs</a:t>
                </a:r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, e estimar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BR" sz="2000" i="1" dirty="0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sz="2000" b="0" i="1" dirty="0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Calcular a média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𝑋𝑠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pt-BR" sz="2000" b="0" i="1" dirty="0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b="0" i="1" dirty="0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000" b="0" i="1" dirty="0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.</a:t>
                </a:r>
                <a:endParaRPr lang="pt-BR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1028700" lvl="1" indent="-457200">
                  <a:buFont typeface="+mj-lt"/>
                  <a:buAutoNum type="arabicPeriod"/>
                </a:pPr>
                <a:endParaRPr lang="pt-BR" sz="2000" dirty="0">
                  <a:solidFill>
                    <a:schemeClr val="tx1">
                      <a:lumMod val="9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30</a:t>
            </a:fld>
            <a:endParaRPr lang="pt-BR" dirty="0"/>
          </a:p>
        </p:txBody>
      </p:sp>
      <p:grpSp>
        <p:nvGrpSpPr>
          <p:cNvPr id="5" name="Grupo 3">
            <a:extLst>
              <a:ext uri="{FF2B5EF4-FFF2-40B4-BE49-F238E27FC236}">
                <a16:creationId xmlns:a16="http://schemas.microsoft.com/office/drawing/2014/main" id="{0C2008E2-23AE-42F7-8C07-C8565AE54A9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6" name="Retângulo de cantos arredondados 4">
              <a:extLst>
                <a:ext uri="{FF2B5EF4-FFF2-40B4-BE49-F238E27FC236}">
                  <a16:creationId xmlns:a16="http://schemas.microsoft.com/office/drawing/2014/main" id="{CCE8F00E-0D0E-4622-8235-2D1F3A08ABCB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7" name="Retângulo de cantos arredondados 5">
              <a:extLst>
                <a:ext uri="{FF2B5EF4-FFF2-40B4-BE49-F238E27FC236}">
                  <a16:creationId xmlns:a16="http://schemas.microsoft.com/office/drawing/2014/main" id="{E2DF26E2-A3B7-47B7-B0D2-58BC7B43300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8" name="Retângulo de cantos arredondados 6">
              <a:extLst>
                <a:ext uri="{FF2B5EF4-FFF2-40B4-BE49-F238E27FC236}">
                  <a16:creationId xmlns:a16="http://schemas.microsoft.com/office/drawing/2014/main" id="{5D9EDA9D-AF02-42AC-A225-958610E0BDD2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9" name="Retângulo de cantos arredondados 7">
              <a:extLst>
                <a:ext uri="{FF2B5EF4-FFF2-40B4-BE49-F238E27FC236}">
                  <a16:creationId xmlns:a16="http://schemas.microsoft.com/office/drawing/2014/main" id="{45C49D06-93E1-41A6-AC0B-10DF644F9F18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84327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5EC38D-C3CC-48BC-9498-5A2B0C63B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0" i="0" dirty="0">
                <a:solidFill>
                  <a:srgbClr val="F6D340"/>
                </a:solidFill>
                <a:effectLst/>
                <a:latin typeface="+mj-lt"/>
              </a:rPr>
              <a:t>Exemplo</a:t>
            </a:r>
            <a:r>
              <a:rPr lang="pt-BR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</a:rPr>
              <a:t>: Analisar o efeito </a:t>
            </a: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marginal da covariável X1 com base nos exemplo da Tabela abaixo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  <a:endParaRPr lang="pt-BR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31</a:t>
            </a:fld>
            <a:endParaRPr lang="pt-BR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230872F7-A9D8-45F1-88FF-F609DC6C460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739769"/>
          <a:ext cx="6096000" cy="1854200"/>
        </p:xfrm>
        <a:graphic>
          <a:graphicData uri="http://schemas.openxmlformats.org/drawingml/2006/table">
            <a:tbl>
              <a:tblPr firstRow="1" bandRow="1">
                <a:tableStyleId>{C3FE8EC7-9DA0-4F01-B6AA-FF75471283F6}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641511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72271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535574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75765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223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4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‘B’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3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‘C’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25071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849A0AC-4486-4193-A739-48B8FF0C3F1F}"/>
              </a:ext>
            </a:extLst>
          </p:cNvPr>
          <p:cNvSpPr txBox="1"/>
          <p:nvPr/>
        </p:nvSpPr>
        <p:spPr>
          <a:xfrm>
            <a:off x="1524000" y="242824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DF8F2"/>
                </a:solidFill>
              </a:rPr>
              <a:t>Tabela de Dados: exemplo </a:t>
            </a:r>
            <a:r>
              <a:rPr lang="pt-BR" sz="1400" b="0" i="0" dirty="0">
                <a:solidFill>
                  <a:srgbClr val="9DF8F2"/>
                </a:solidFill>
                <a:effectLst/>
                <a:latin typeface="+mj-lt"/>
              </a:rPr>
              <a:t>adaptado de </a:t>
            </a:r>
            <a:r>
              <a:rPr lang="en-US" sz="1400" dirty="0">
                <a:solidFill>
                  <a:srgbClr val="9DF8F2"/>
                </a:solidFill>
                <a:latin typeface="+mj-lt"/>
              </a:rPr>
              <a:t>WRIGHT (2018</a:t>
            </a:r>
            <a:r>
              <a:rPr lang="pt-BR" sz="1400" b="0" i="0" dirty="0">
                <a:solidFill>
                  <a:srgbClr val="9DF8F2"/>
                </a:solidFill>
                <a:effectLst/>
                <a:latin typeface="+mj-lt"/>
              </a:rPr>
              <a:t>)</a:t>
            </a:r>
            <a:endParaRPr lang="pt-BR" dirty="0">
              <a:solidFill>
                <a:srgbClr val="9DF8F2"/>
              </a:solidFill>
            </a:endParaRPr>
          </a:p>
        </p:txBody>
      </p:sp>
      <p:grpSp>
        <p:nvGrpSpPr>
          <p:cNvPr id="8" name="Grupo 3">
            <a:extLst>
              <a:ext uri="{FF2B5EF4-FFF2-40B4-BE49-F238E27FC236}">
                <a16:creationId xmlns:a16="http://schemas.microsoft.com/office/drawing/2014/main" id="{FA63FF35-618E-4421-978D-3EBE0585E6C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0" name="Retângulo de cantos arredondados 4">
              <a:extLst>
                <a:ext uri="{FF2B5EF4-FFF2-40B4-BE49-F238E27FC236}">
                  <a16:creationId xmlns:a16="http://schemas.microsoft.com/office/drawing/2014/main" id="{8E470831-352B-4E6D-8608-AD906067264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1" name="Retângulo de cantos arredondados 5">
              <a:extLst>
                <a:ext uri="{FF2B5EF4-FFF2-40B4-BE49-F238E27FC236}">
                  <a16:creationId xmlns:a16="http://schemas.microsoft.com/office/drawing/2014/main" id="{C90BE094-A546-4024-937E-878AC6F37C4D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C068592B-8F88-436E-A17C-A0A18AEBB74F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6CDA8567-A501-48B3-932A-DB2C78FB6B3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629840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000" b="0" i="0" dirty="0">
                    <a:solidFill>
                      <a:srgbClr val="F6D340"/>
                    </a:solidFill>
                    <a:effectLst/>
                    <a:latin typeface="+mj-lt"/>
                  </a:rPr>
                  <a:t>Abordagem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: </a:t>
                </a:r>
              </a:p>
              <a:p>
                <a:pPr lvl="1"/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Mapear todos os valores únicos de X1: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sz="2000" i="1" dirty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:. 100 e 150</a:t>
                </a:r>
                <a:endParaRPr lang="pt-BR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32</a:t>
            </a:fld>
            <a:endParaRPr lang="pt-BR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230872F7-A9D8-45F1-88FF-F609DC6C4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34968"/>
              </p:ext>
            </p:extLst>
          </p:nvPr>
        </p:nvGraphicFramePr>
        <p:xfrm>
          <a:off x="1524000" y="2668649"/>
          <a:ext cx="6096000" cy="1854200"/>
        </p:xfrm>
        <a:graphic>
          <a:graphicData uri="http://schemas.openxmlformats.org/drawingml/2006/table">
            <a:tbl>
              <a:tblPr firstRow="1" bandRow="1">
                <a:tableStyleId>{C3FE8EC7-9DA0-4F01-B6AA-FF75471283F6}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641511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72271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535574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375765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2239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4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‘B’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3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C000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‘C’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125071"/>
                  </a:ext>
                </a:extLst>
              </a:tr>
            </a:tbl>
          </a:graphicData>
        </a:graphic>
      </p:graphicFrame>
      <p:grpSp>
        <p:nvGrpSpPr>
          <p:cNvPr id="6" name="Grupo 3">
            <a:extLst>
              <a:ext uri="{FF2B5EF4-FFF2-40B4-BE49-F238E27FC236}">
                <a16:creationId xmlns:a16="http://schemas.microsoft.com/office/drawing/2014/main" id="{F1E2595D-6DA5-48DB-8AC9-E8786611252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8" name="Retângulo de cantos arredondados 4">
              <a:extLst>
                <a:ext uri="{FF2B5EF4-FFF2-40B4-BE49-F238E27FC236}">
                  <a16:creationId xmlns:a16="http://schemas.microsoft.com/office/drawing/2014/main" id="{0E8F87D3-8232-4EB9-9A1A-B0DF4EE36C6A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9" name="Retângulo de cantos arredondados 5">
              <a:extLst>
                <a:ext uri="{FF2B5EF4-FFF2-40B4-BE49-F238E27FC236}">
                  <a16:creationId xmlns:a16="http://schemas.microsoft.com/office/drawing/2014/main" id="{9203264C-C64E-4691-A5D1-FA7C4393A534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0" name="Retângulo de cantos arredondados 6">
              <a:extLst>
                <a:ext uri="{FF2B5EF4-FFF2-40B4-BE49-F238E27FC236}">
                  <a16:creationId xmlns:a16="http://schemas.microsoft.com/office/drawing/2014/main" id="{297A4E1D-1CE5-4330-9B16-41172924A003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1" name="Retângulo de cantos arredondados 7">
              <a:extLst>
                <a:ext uri="{FF2B5EF4-FFF2-40B4-BE49-F238E27FC236}">
                  <a16:creationId xmlns:a16="http://schemas.microsoft.com/office/drawing/2014/main" id="{683916D1-46C1-41AC-9F57-40418C926A9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500876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000" b="0" i="0" dirty="0">
                    <a:solidFill>
                      <a:srgbClr val="F6D340"/>
                    </a:solidFill>
                    <a:effectLst/>
                    <a:latin typeface="+mj-lt"/>
                  </a:rPr>
                  <a:t>Abordagem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: </a:t>
                </a:r>
              </a:p>
              <a:p>
                <a:pPr lvl="1"/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Substituir todos os valores X1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, e estimar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611084"/>
                  </p:ext>
                </p:extLst>
              </p:nvPr>
            </p:nvGraphicFramePr>
            <p:xfrm>
              <a:off x="1524000" y="280072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22716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5355747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57655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5223960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dirty="0" smtClean="0">
                                        <a:solidFill>
                                          <a:schemeClr val="tx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‘B’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43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‘C’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1125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611084"/>
                  </p:ext>
                </p:extLst>
              </p:nvPr>
            </p:nvGraphicFramePr>
            <p:xfrm>
              <a:off x="1524000" y="280072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22716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5355747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57655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5223960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99401" t="-1639" r="-1198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‘B’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43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‘C’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11250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0DECD4CD-E05A-479B-BB31-01B3404B4A55}"/>
              </a:ext>
            </a:extLst>
          </p:cNvPr>
          <p:cNvSpPr txBox="1"/>
          <p:nvPr/>
        </p:nvSpPr>
        <p:spPr>
          <a:xfrm>
            <a:off x="1524000" y="250952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Tabela de Dados (Exemplo)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9B8EA4-C234-47A1-8FD7-5E11B86444F5}"/>
              </a:ext>
            </a:extLst>
          </p:cNvPr>
          <p:cNvSpPr/>
          <p:nvPr/>
        </p:nvSpPr>
        <p:spPr>
          <a:xfrm>
            <a:off x="6593840" y="2800729"/>
            <a:ext cx="1026160" cy="1854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D8BE9B-9A96-4A22-8648-0641BEB8D411}"/>
              </a:ext>
            </a:extLst>
          </p:cNvPr>
          <p:cNvSpPr txBox="1"/>
          <p:nvPr/>
        </p:nvSpPr>
        <p:spPr>
          <a:xfrm>
            <a:off x="6593840" y="2509520"/>
            <a:ext cx="102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Estimado</a:t>
            </a:r>
          </a:p>
        </p:txBody>
      </p:sp>
      <p:grpSp>
        <p:nvGrpSpPr>
          <p:cNvPr id="9" name="Grupo 3">
            <a:extLst>
              <a:ext uri="{FF2B5EF4-FFF2-40B4-BE49-F238E27FC236}">
                <a16:creationId xmlns:a16="http://schemas.microsoft.com/office/drawing/2014/main" id="{6EABBE37-B405-4F96-AD22-AC16B212CB72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0" name="Retângulo de cantos arredondados 4">
              <a:extLst>
                <a:ext uri="{FF2B5EF4-FFF2-40B4-BE49-F238E27FC236}">
                  <a16:creationId xmlns:a16="http://schemas.microsoft.com/office/drawing/2014/main" id="{C6AC561F-C7EB-4096-9F5C-DC6873172A5B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1" name="Retângulo de cantos arredondados 5">
              <a:extLst>
                <a:ext uri="{FF2B5EF4-FFF2-40B4-BE49-F238E27FC236}">
                  <a16:creationId xmlns:a16="http://schemas.microsoft.com/office/drawing/2014/main" id="{AD310B0E-BFBB-4F83-B6CF-698E7A45DD5B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201CFEF0-D343-414D-967B-EE90043DADA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6304148C-36FC-4DA3-8337-31B5031EEE35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757337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000" b="0" i="0" dirty="0">
                    <a:solidFill>
                      <a:srgbClr val="F6D340"/>
                    </a:solidFill>
                    <a:effectLst/>
                    <a:latin typeface="+mj-lt"/>
                  </a:rPr>
                  <a:t>Abordagem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: </a:t>
                </a:r>
              </a:p>
              <a:p>
                <a:pPr lvl="1"/>
                <a:r>
                  <a:rPr lang="pt-BR" sz="2000" dirty="0">
                    <a:solidFill>
                      <a:schemeClr val="tx1">
                        <a:lumMod val="95000"/>
                      </a:schemeClr>
                    </a:solidFill>
                    <a:latin typeface="+mj-lt"/>
                  </a:rPr>
                  <a:t>Substituir todos os valores X1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, e estimar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084672"/>
                  </p:ext>
                </p:extLst>
              </p:nvPr>
            </p:nvGraphicFramePr>
            <p:xfrm>
              <a:off x="1524000" y="280072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22716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5355747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57655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5223960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dirty="0" smtClean="0">
                                        <a:solidFill>
                                          <a:schemeClr val="tx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‘B’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43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‘C’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1125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084672"/>
                  </p:ext>
                </p:extLst>
              </p:nvPr>
            </p:nvGraphicFramePr>
            <p:xfrm>
              <a:off x="1524000" y="280072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22716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5355747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3757655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5223960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X4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499401" t="-1639" r="-1198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‘B’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‘A’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43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‘C’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11250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0DECD4CD-E05A-479B-BB31-01B3404B4A55}"/>
              </a:ext>
            </a:extLst>
          </p:cNvPr>
          <p:cNvSpPr txBox="1"/>
          <p:nvPr/>
        </p:nvSpPr>
        <p:spPr>
          <a:xfrm>
            <a:off x="1524000" y="250952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Tabela de Dados (Exemplo)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9B8EA4-C234-47A1-8FD7-5E11B86444F5}"/>
              </a:ext>
            </a:extLst>
          </p:cNvPr>
          <p:cNvSpPr/>
          <p:nvPr/>
        </p:nvSpPr>
        <p:spPr>
          <a:xfrm>
            <a:off x="6593840" y="2800729"/>
            <a:ext cx="1026160" cy="1854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D8BE9B-9A96-4A22-8648-0641BEB8D411}"/>
              </a:ext>
            </a:extLst>
          </p:cNvPr>
          <p:cNvSpPr txBox="1"/>
          <p:nvPr/>
        </p:nvSpPr>
        <p:spPr>
          <a:xfrm>
            <a:off x="6593840" y="2509520"/>
            <a:ext cx="102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Estimado</a:t>
            </a:r>
          </a:p>
        </p:txBody>
      </p:sp>
      <p:grpSp>
        <p:nvGrpSpPr>
          <p:cNvPr id="9" name="Grupo 3">
            <a:extLst>
              <a:ext uri="{FF2B5EF4-FFF2-40B4-BE49-F238E27FC236}">
                <a16:creationId xmlns:a16="http://schemas.microsoft.com/office/drawing/2014/main" id="{70140F84-FF08-4723-880E-C0F153E45217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0" name="Retângulo de cantos arredondados 4">
              <a:extLst>
                <a:ext uri="{FF2B5EF4-FFF2-40B4-BE49-F238E27FC236}">
                  <a16:creationId xmlns:a16="http://schemas.microsoft.com/office/drawing/2014/main" id="{3272ED2A-7471-4C37-B807-C30CA58A1E9E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1" name="Retângulo de cantos arredondados 5">
              <a:extLst>
                <a:ext uri="{FF2B5EF4-FFF2-40B4-BE49-F238E27FC236}">
                  <a16:creationId xmlns:a16="http://schemas.microsoft.com/office/drawing/2014/main" id="{0EA99DCA-E592-4BD4-A0AC-B3157B39EE7B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29CA2432-E2CF-4655-973E-1B6D27BF8426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44E0FE4F-5086-48D2-ACDC-DECAC9261C76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281179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BF420-B471-4652-A5EA-A42FC54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dependence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(PDA)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000" b="0" i="0" dirty="0">
                    <a:solidFill>
                      <a:srgbClr val="F6D340"/>
                    </a:solidFill>
                    <a:effectLst/>
                    <a:latin typeface="+mj-lt"/>
                  </a:rPr>
                  <a:t>Abordagem</a:t>
                </a:r>
                <a:r>
                  <a:rPr lang="pt-BR" sz="2000" b="0" i="0" dirty="0">
                    <a:solidFill>
                      <a:schemeClr val="tx1">
                        <a:lumMod val="95000"/>
                      </a:schemeClr>
                    </a:solidFill>
                    <a:effectLst/>
                    <a:latin typeface="+mj-lt"/>
                  </a:rPr>
                  <a:t>: </a:t>
                </a:r>
              </a:p>
              <a:p>
                <a:pPr marL="1028700" lvl="1" indent="-457200">
                  <a:buFont typeface="+mj-lt"/>
                  <a:buAutoNum type="arabicPeriod"/>
                </a:pPr>
                <a:r>
                  <a:rPr lang="pt-BR" sz="2000" dirty="0">
                    <a:solidFill>
                      <a:schemeClr val="tx1"/>
                    </a:solidFill>
                  </a:rPr>
                  <a:t>Calcular a média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:.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endParaRPr lang="pt-BR" sz="2000" dirty="0">
                  <a:solidFill>
                    <a:schemeClr val="tx1"/>
                  </a:solidFill>
                </a:endParaRPr>
              </a:p>
              <a:p>
                <a:pPr marL="1028700" lvl="1" indent="-457200">
                  <a:buFont typeface="+mj-lt"/>
                  <a:buAutoNum type="arabicPeriod"/>
                </a:pPr>
                <a:endParaRPr lang="pt-BR" sz="2000" dirty="0">
                  <a:solidFill>
                    <a:schemeClr val="tx1"/>
                  </a:solidFill>
                </a:endParaRPr>
              </a:p>
              <a:p>
                <a:pPr marL="5715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 = (14+11+ 8+5)/4  </a:t>
                </a:r>
              </a:p>
              <a:p>
                <a:pPr marL="5715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 dirty="0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2000" b="0" i="1" dirty="0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=150</m:t>
                                </m:r>
                                <m:r>
                                  <a:rPr lang="pt-BR" sz="2000" i="1" dirty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 =(13+9+5+11)/4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55EC38D-C3CC-48BC-9498-5A2B0C63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888265-8BF6-4E69-879E-80BD9289D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98AE7C-3962-4ADF-AB83-FCDF7E1E3D10}" type="slidenum">
              <a:rPr lang="pt-BR" smtClean="0"/>
              <a:pPr/>
              <a:t>35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9094277"/>
                  </p:ext>
                </p:extLst>
              </p:nvPr>
            </p:nvGraphicFramePr>
            <p:xfrm>
              <a:off x="5903605" y="2793209"/>
              <a:ext cx="2032000" cy="1128141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400" i="1" dirty="0" smtClean="0">
                                        <a:solidFill>
                                          <a:schemeClr val="tx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tx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BR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pt-BR" sz="1400" i="1" dirty="0">
                                                <a:solidFill>
                                                  <a:schemeClr val="tx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34,25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9,5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230872F7-A9D8-45F1-88FF-F609DC6C4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9094277"/>
                  </p:ext>
                </p:extLst>
              </p:nvPr>
            </p:nvGraphicFramePr>
            <p:xfrm>
              <a:off x="5903605" y="2793209"/>
              <a:ext cx="2032000" cy="1128141"/>
            </p:xfrm>
            <a:graphic>
              <a:graphicData uri="http://schemas.openxmlformats.org/drawingml/2006/table">
                <a:tbl>
                  <a:tblPr firstRow="1" bandRow="1">
                    <a:tableStyleId>{C3FE8EC7-9DA0-4F01-B6AA-FF75471283F6}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3264151184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27237050"/>
                        </a:ext>
                      </a:extLst>
                    </a:gridCol>
                  </a:tblGrid>
                  <a:tr h="3864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rgbClr val="FFC000"/>
                              </a:solidFill>
                            </a:rPr>
                            <a:t>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100599" t="-3125" r="-119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243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34,25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776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b="1" dirty="0">
                              <a:solidFill>
                                <a:srgbClr val="FFC00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9,5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25354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0DECD4CD-E05A-479B-BB31-01B3404B4A55}"/>
              </a:ext>
            </a:extLst>
          </p:cNvPr>
          <p:cNvSpPr txBox="1"/>
          <p:nvPr/>
        </p:nvSpPr>
        <p:spPr>
          <a:xfrm>
            <a:off x="5608320" y="2417861"/>
            <a:ext cx="257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Tabela de Dados (Exemplo)</a:t>
            </a:r>
          </a:p>
        </p:txBody>
      </p:sp>
      <p:grpSp>
        <p:nvGrpSpPr>
          <p:cNvPr id="8" name="Grupo 3">
            <a:extLst>
              <a:ext uri="{FF2B5EF4-FFF2-40B4-BE49-F238E27FC236}">
                <a16:creationId xmlns:a16="http://schemas.microsoft.com/office/drawing/2014/main" id="{5B70101D-E0F2-4B89-B388-91BCA4625C57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9" name="Retângulo de cantos arredondados 4">
              <a:extLst>
                <a:ext uri="{FF2B5EF4-FFF2-40B4-BE49-F238E27FC236}">
                  <a16:creationId xmlns:a16="http://schemas.microsoft.com/office/drawing/2014/main" id="{978DC21C-5552-4567-91BD-02A165EE6C6E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901E781D-38E4-4498-81E0-B35DE3F74AB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1" name="Retângulo de cantos arredondados 6">
              <a:extLst>
                <a:ext uri="{FF2B5EF4-FFF2-40B4-BE49-F238E27FC236}">
                  <a16:creationId xmlns:a16="http://schemas.microsoft.com/office/drawing/2014/main" id="{56A4FBD9-9669-457F-B21E-F975627F7B45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2" name="Retângulo de cantos arredondados 7">
              <a:extLst>
                <a:ext uri="{FF2B5EF4-FFF2-40B4-BE49-F238E27FC236}">
                  <a16:creationId xmlns:a16="http://schemas.microsoft.com/office/drawing/2014/main" id="{7B578E24-22D2-4E79-97D9-6B27438D0650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001185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E59FD-1359-4850-9C59-C92EB567B719}"/>
              </a:ext>
            </a:extLst>
          </p:cNvPr>
          <p:cNvGrpSpPr/>
          <p:nvPr/>
        </p:nvGrpSpPr>
        <p:grpSpPr>
          <a:xfrm>
            <a:off x="2898000" y="2401183"/>
            <a:ext cx="3348000" cy="1322400"/>
            <a:chOff x="2898000" y="2401183"/>
            <a:chExt cx="3348000" cy="13224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98A617D-28DE-4BC0-BE2B-D5C14B0B026F}"/>
                </a:ext>
              </a:extLst>
            </p:cNvPr>
            <p:cNvSpPr/>
            <p:nvPr/>
          </p:nvSpPr>
          <p:spPr>
            <a:xfrm>
              <a:off x="2898000" y="240118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Resultados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432CDE9-F056-4697-B090-C0E22A9F8EDA}"/>
                </a:ext>
              </a:extLst>
            </p:cNvPr>
            <p:cNvSpPr>
              <a:spLocks/>
            </p:cNvSpPr>
            <p:nvPr/>
          </p:nvSpPr>
          <p:spPr>
            <a:xfrm>
              <a:off x="3290582" y="3015697"/>
              <a:ext cx="256283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pt-BR" sz="2000" dirty="0"/>
                <a:t>Hepatite-A e </a:t>
              </a:r>
              <a:r>
                <a:rPr lang="pt-BR" sz="2000" dirty="0" err="1"/>
                <a:t>Sociodemografia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628983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37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Matrizes de Vizinhança (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KNNs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específicos)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2CF87A-AF62-43C1-8843-CFC0D419FDA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1515" y="1099100"/>
            <a:ext cx="5220970" cy="3689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219994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38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23CF5BF-1D54-45C5-81AB-43B65BE4C55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5F5D63D3-201B-44D6-814B-942AC35528E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5CAB0138-40A4-46BE-B070-27FFCEF3699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AA498CC5-954A-49E0-8423-C7C71DE6912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1D7C9D16-05F9-475B-A480-2510060E725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05C1375-22D6-44F1-A03A-1CD7EC7CED98}"/>
              </a:ext>
            </a:extLst>
          </p:cNvPr>
          <p:cNvGrpSpPr/>
          <p:nvPr/>
        </p:nvGrpSpPr>
        <p:grpSpPr>
          <a:xfrm>
            <a:off x="274841" y="900000"/>
            <a:ext cx="7726159" cy="3816000"/>
            <a:chOff x="274841" y="900000"/>
            <a:chExt cx="7726159" cy="381600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AE3FB1A-D60B-43B3-9121-D956F4DD92EE}"/>
                </a:ext>
              </a:extLst>
            </p:cNvPr>
            <p:cNvGrpSpPr/>
            <p:nvPr/>
          </p:nvGrpSpPr>
          <p:grpSpPr>
            <a:xfrm>
              <a:off x="274841" y="900000"/>
              <a:ext cx="7726159" cy="3816000"/>
              <a:chOff x="69081" y="866208"/>
              <a:chExt cx="7726159" cy="3816000"/>
            </a:xfrm>
          </p:grpSpPr>
          <p:sp>
            <p:nvSpPr>
              <p:cNvPr id="15" name="Espaço Reservado para Conteúdo 2">
                <a:extLst>
                  <a:ext uri="{FF2B5EF4-FFF2-40B4-BE49-F238E27FC236}">
                    <a16:creationId xmlns:a16="http://schemas.microsoft.com/office/drawing/2014/main" id="{35A788B6-45D1-40A3-87BD-9D978EBC1D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81" y="2318093"/>
                <a:ext cx="2109216" cy="9142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2863" dist="9525" dir="540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800"/>
                  <a:buFont typeface="Inria Sans Light"/>
                  <a:buChar char="⬥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Inria Sans Light"/>
                  <a:buChar char="⬦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400"/>
                  <a:buFont typeface="Inria Sans Light"/>
                  <a:buChar char="⬩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dk1"/>
                  </a:buClr>
                  <a:buSzPts val="2400"/>
                  <a:buFont typeface="Inria Sans Light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9pPr>
              </a:lstStyle>
              <a:p>
                <a:pPr marL="114300" indent="0" algn="ctr">
                  <a:buNone/>
                </a:pPr>
                <a:r>
                  <a:rPr lang="pt-BR" sz="1800" dirty="0">
                    <a:solidFill>
                      <a:srgbClr val="F6D340"/>
                    </a:solidFill>
                    <a:latin typeface="+mj-lt"/>
                  </a:rPr>
                  <a:t>Distribuição por escolaridade e gênero</a:t>
                </a:r>
              </a:p>
            </p:txBody>
          </p:sp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70D5A0D5-A1CE-458D-B7B6-3D29267B00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54801" y="866208"/>
                <a:ext cx="4940439" cy="38160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E5F1009-DD6D-4EDD-A8B1-D1C9D085E571}"/>
                </a:ext>
              </a:extLst>
            </p:cNvPr>
            <p:cNvSpPr/>
            <p:nvPr/>
          </p:nvSpPr>
          <p:spPr>
            <a:xfrm>
              <a:off x="5461635" y="4378968"/>
              <a:ext cx="1285875" cy="144000"/>
            </a:xfrm>
            <a:prstGeom prst="rect">
              <a:avLst/>
            </a:prstGeom>
            <a:noFill/>
            <a:ln w="12700">
              <a:solidFill>
                <a:srgbClr val="FE1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527A6A6-4EEB-42D0-A76A-372A5F8B0F97}"/>
                </a:ext>
              </a:extLst>
            </p:cNvPr>
            <p:cNvSpPr/>
            <p:nvPr/>
          </p:nvSpPr>
          <p:spPr>
            <a:xfrm>
              <a:off x="3658874" y="3967488"/>
              <a:ext cx="1656000" cy="144000"/>
            </a:xfrm>
            <a:prstGeom prst="rect">
              <a:avLst/>
            </a:prstGeom>
            <a:noFill/>
            <a:ln w="12700">
              <a:solidFill>
                <a:srgbClr val="FE1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27BD0CB-8474-4E31-BE3D-6A9A33F71755}"/>
                </a:ext>
              </a:extLst>
            </p:cNvPr>
            <p:cNvSpPr/>
            <p:nvPr/>
          </p:nvSpPr>
          <p:spPr>
            <a:xfrm>
              <a:off x="3662044" y="4232199"/>
              <a:ext cx="1656000" cy="144000"/>
            </a:xfrm>
            <a:prstGeom prst="rect">
              <a:avLst/>
            </a:prstGeom>
            <a:noFill/>
            <a:ln w="12700">
              <a:solidFill>
                <a:srgbClr val="FE1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20CD94C-FBAD-4864-95D4-309D88ED960E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2120034" cy="914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b="1" dirty="0">
                <a:solidFill>
                  <a:srgbClr val="F6D340"/>
                </a:solidFill>
                <a:latin typeface="+mj-lt"/>
              </a:rPr>
              <a:t>Dados epidemiológicos (</a:t>
            </a:r>
            <a:r>
              <a:rPr lang="pt-BR" sz="18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1800" b="1" dirty="0">
                <a:solidFill>
                  <a:srgbClr val="F6D340"/>
                </a:solidFill>
                <a:latin typeface="+mj-lt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441060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39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23CF5BF-1D54-45C5-81AB-43B65BE4C55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5F5D63D3-201B-44D6-814B-942AC35528E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5CAB0138-40A4-46BE-B070-27FFCEF3699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AA498CC5-954A-49E0-8423-C7C71DE6912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1D7C9D16-05F9-475B-A480-2510060E725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20CD94C-FBAD-4864-95D4-309D88ED960E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5565520" cy="914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dirty="0">
                <a:solidFill>
                  <a:srgbClr val="F6D340"/>
                </a:solidFill>
                <a:latin typeface="+mj-lt"/>
              </a:rPr>
              <a:t>Dados epidemiológicos: Incidência máxima 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F4A8148C-C33C-45BA-9A05-3EBCC306D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82015"/>
              </p:ext>
            </p:extLst>
          </p:nvPr>
        </p:nvGraphicFramePr>
        <p:xfrm>
          <a:off x="397871" y="1486387"/>
          <a:ext cx="4199765" cy="2638053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404106">
                  <a:extLst>
                    <a:ext uri="{9D8B030D-6E8A-4147-A177-3AD203B41FA5}">
                      <a16:colId xmlns:a16="http://schemas.microsoft.com/office/drawing/2014/main" val="1959805707"/>
                    </a:ext>
                  </a:extLst>
                </a:gridCol>
                <a:gridCol w="1311659">
                  <a:extLst>
                    <a:ext uri="{9D8B030D-6E8A-4147-A177-3AD203B41FA5}">
                      <a16:colId xmlns:a16="http://schemas.microsoft.com/office/drawing/2014/main" val="4044837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182292347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069495820"/>
                    </a:ext>
                  </a:extLst>
                </a:gridCol>
              </a:tblGrid>
              <a:tr h="6820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200" b="1" dirty="0">
                          <a:solidFill>
                            <a:srgbClr val="FFC000"/>
                          </a:solidFill>
                          <a:effectLst/>
                        </a:rPr>
                        <a:t>Ano</a:t>
                      </a:r>
                      <a:endParaRPr lang="pt-BR" sz="1200" b="1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200" b="1" dirty="0">
                          <a:solidFill>
                            <a:srgbClr val="FFC000"/>
                          </a:solidFill>
                          <a:effectLst/>
                        </a:rPr>
                        <a:t>Município</a:t>
                      </a:r>
                      <a:endParaRPr lang="pt-BR" sz="1200" b="1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200" b="1" dirty="0">
                          <a:solidFill>
                            <a:srgbClr val="FFC000"/>
                          </a:solidFill>
                          <a:effectLst/>
                        </a:rPr>
                        <a:t>Mesorregião</a:t>
                      </a:r>
                      <a:endParaRPr lang="pt-BR" sz="1200" b="1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200" b="1" dirty="0">
                          <a:solidFill>
                            <a:srgbClr val="FFC000"/>
                          </a:solidFill>
                          <a:effectLst/>
                        </a:rPr>
                        <a:t>Incidência máx.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dirty="0">
                          <a:solidFill>
                            <a:srgbClr val="FFC000"/>
                          </a:solidFill>
                          <a:effectLst/>
                        </a:rPr>
                        <a:t>(x 100.000)</a:t>
                      </a:r>
                      <a:endParaRPr lang="pt-BR" sz="1200" b="1" dirty="0"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756758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2008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Muaná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Marajó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89,65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0473"/>
                  </a:ext>
                </a:extLst>
              </a:tr>
              <a:tr h="21514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2009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Porto de Moz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Baixo Amazonas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89,00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6433654"/>
                  </a:ext>
                </a:extLst>
              </a:tr>
              <a:tr h="19678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2010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Pau D´Arco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Sudeste do Pará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99,55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5924619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Alenquer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Baixo Amazonas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447,14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9762713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2012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Alenquer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Baixo Amazonas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151,77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5658021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2013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Garrafão do Norte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Nordeste do Pará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90,96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4931764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2014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Prainha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Baixo Amazonas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324,56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2437795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2015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Belterra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Baixo Amazonas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117,40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3798942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2016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Palestina do Pará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Sudeste do Pará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67,53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8095992"/>
                  </a:ext>
                </a:extLst>
              </a:tr>
              <a:tr h="19678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2017</a:t>
                      </a:r>
                      <a:endParaRPr lang="pt-BR" sz="12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Pau D´Arco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Sudeste do Pará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pt-BR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37,45</a:t>
                      </a:r>
                      <a:endParaRPr lang="pt-BR" sz="12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8242026"/>
                  </a:ext>
                </a:extLst>
              </a:tr>
            </a:tbl>
          </a:graphicData>
        </a:graphic>
      </p:graphicFrame>
      <p:pic>
        <p:nvPicPr>
          <p:cNvPr id="21" name="Imagem 20">
            <a:extLst>
              <a:ext uri="{FF2B5EF4-FFF2-40B4-BE49-F238E27FC236}">
                <a16:creationId xmlns:a16="http://schemas.microsoft.com/office/drawing/2014/main" id="{58AF0917-E0E9-486D-9653-6C622CB0F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3476" y="1439939"/>
            <a:ext cx="4548204" cy="2993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25999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3969364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8" name="Grupo 3">
            <a:extLst>
              <a:ext uri="{FF2B5EF4-FFF2-40B4-BE49-F238E27FC236}">
                <a16:creationId xmlns:a16="http://schemas.microsoft.com/office/drawing/2014/main" id="{CAAE1F1C-7036-4799-96C2-DCD36553469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E9CD01CF-5DFD-430F-B466-AF1A83591C08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0" name="Retângulo de cantos arredondados 5">
              <a:extLst>
                <a:ext uri="{FF2B5EF4-FFF2-40B4-BE49-F238E27FC236}">
                  <a16:creationId xmlns:a16="http://schemas.microsoft.com/office/drawing/2014/main" id="{BCCC6AE4-511D-46DB-9173-FC5A14D954D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1" name="Retângulo de cantos arredondados 6">
              <a:extLst>
                <a:ext uri="{FF2B5EF4-FFF2-40B4-BE49-F238E27FC236}">
                  <a16:creationId xmlns:a16="http://schemas.microsoft.com/office/drawing/2014/main" id="{75045071-6282-4CD9-8520-F2A61F38669D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2" name="Retângulo de cantos arredondados 7">
              <a:extLst>
                <a:ext uri="{FF2B5EF4-FFF2-40B4-BE49-F238E27FC236}">
                  <a16:creationId xmlns:a16="http://schemas.microsoft.com/office/drawing/2014/main" id="{B90684FA-4F15-4161-9C0C-CE5FD87933CE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5239F2D0-00A9-49D0-BF3D-1000134E5BEF}"/>
              </a:ext>
            </a:extLst>
          </p:cNvPr>
          <p:cNvSpPr txBox="1">
            <a:spLocks/>
          </p:cNvSpPr>
          <p:nvPr/>
        </p:nvSpPr>
        <p:spPr>
          <a:xfrm>
            <a:off x="451716" y="730964"/>
            <a:ext cx="3143740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Variáve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por S.R.: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IMH</a:t>
            </a:r>
            <a:endParaRPr lang="pt-BR" sz="2000" b="1" dirty="0">
              <a:solidFill>
                <a:srgbClr val="F6D34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F2AEC64-970C-48A1-A255-02714884B9A9}"/>
                  </a:ext>
                </a:extLst>
              </p:cNvPr>
              <p:cNvSpPr txBox="1"/>
              <p:nvPr/>
            </p:nvSpPr>
            <p:spPr>
              <a:xfrm>
                <a:off x="1841789" y="2409648"/>
                <a:ext cx="5460422" cy="81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𝐼𝑀𝐻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sz="1600" i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pt-BR" sz="1600" i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i="1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pt-BR" sz="1600" i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𝑎𝑐𝑢𝑚𝑢𝑙𝑎𝑑𝑎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m:rPr>
                          <m:sty m:val="p"/>
                        </m:rPr>
                        <a:rPr lang="pt-BR" sz="1600" i="1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pt-BR" sz="1600" i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𝑑𝑒𝑐𝑙𝑖𝑣𝑖𝑑𝑎𝑑𝑒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𝑝𝑟𝑒𝑐𝑖𝑝𝑖𝑡𝑎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sz="1600" i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16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F2AEC64-970C-48A1-A255-02714884B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789" y="2409648"/>
                <a:ext cx="5460422" cy="819712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42561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733B85C-6586-4FF7-A671-65DB88ED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50" y="1301262"/>
            <a:ext cx="7097950" cy="3448530"/>
          </a:xfrm>
        </p:spPr>
        <p:txBody>
          <a:bodyPr>
            <a:normAutofit fontScale="55000" lnSpcReduction="20000"/>
          </a:bodyPr>
          <a:lstStyle/>
          <a:p>
            <a:r>
              <a:rPr lang="pt-BR" b="0" i="0" dirty="0">
                <a:solidFill>
                  <a:srgbClr val="FFC91D"/>
                </a:solidFill>
                <a:effectLst/>
                <a:latin typeface="Arial" panose="020B0604020202020204" pitchFamily="34" charset="0"/>
              </a:rPr>
              <a:t>Fatores e Relações</a:t>
            </a:r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Implantação do SINAN digital: irregularidades de implementação entre os diferentes municípios</a:t>
            </a:r>
          </a:p>
          <a:p>
            <a:pPr lvl="1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Subnotificação: </a:t>
            </a:r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http://dx.doi.org/10.1590/1980-549720180019</a:t>
            </a:r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Problemas de registro e catalogação de surtos epidemiológicos pela Secretaria de Vigilância Sanitária (SVS) – causas prováveis:</a:t>
            </a:r>
          </a:p>
          <a:p>
            <a:pPr lvl="2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Erros de cadastramento dos dados</a:t>
            </a:r>
          </a:p>
          <a:p>
            <a:pPr lvl="2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Perda de informações durante migração das bases de dados entre os diferentes níveis hierárquicos geopolíticos (municipal, estadual, federal) do SINAN</a:t>
            </a:r>
          </a:p>
          <a:p>
            <a:pPr lvl="2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Eventos políticos (</a:t>
            </a:r>
            <a:r>
              <a:rPr lang="pt-BR" b="0" i="0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</a:t>
            </a:r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eleições), os quais resultam na dissolução das secretarias de saúde, prejudicando o levantamento adequado dos casos de saúde</a:t>
            </a:r>
          </a:p>
          <a:p>
            <a:pPr lvl="3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Datas de eleições: 2004, 2008, 2021, 2016, 2020</a:t>
            </a:r>
          </a:p>
          <a:p>
            <a:pPr lvl="2"/>
            <a:r>
              <a:rPr lang="pt-BR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Efeitos falso positivos acarretados por campanhas de notificação e conscientização social, os quais resultam em um aumento da busca por postos de saúde, aumentando os casos confirmados.</a:t>
            </a:r>
          </a:p>
          <a:p>
            <a:endParaRPr lang="pt-B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40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23CF5BF-1D54-45C5-81AB-43B65BE4C55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5F5D63D3-201B-44D6-814B-942AC35528E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5CAB0138-40A4-46BE-B070-27FFCEF3699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AA498CC5-954A-49E0-8423-C7C71DE6912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1D7C9D16-05F9-475B-A480-2510060E725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20CD94C-FBAD-4864-95D4-309D88ED960E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6090790" cy="35130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dirty="0">
                <a:solidFill>
                  <a:srgbClr val="F6D340"/>
                </a:solidFill>
                <a:latin typeface="+mj-lt"/>
              </a:rPr>
              <a:t>Dados epidemiológicos: Incidência máxima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86363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41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923CF5BF-1D54-45C5-81AB-43B65BE4C55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5F5D63D3-201B-44D6-814B-942AC35528E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5CAB0138-40A4-46BE-B070-27FFCEF3699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AA498CC5-954A-49E0-8423-C7C71DE6912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1D7C9D16-05F9-475B-A480-2510060E725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70D5A0D5-A1CE-458D-B7B6-3D29267B0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8855"/>
          <a:stretch/>
        </p:blipFill>
        <p:spPr bwMode="auto">
          <a:xfrm>
            <a:off x="2618509" y="393708"/>
            <a:ext cx="5306291" cy="4356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BF0CF9B-1783-4B4C-8508-654A104DE80B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2120034" cy="119617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b="1" dirty="0">
                <a:solidFill>
                  <a:srgbClr val="F6D340"/>
                </a:solidFill>
                <a:latin typeface="+mj-lt"/>
              </a:rPr>
              <a:t>Acessibilidade aos estabelecimentos de saúde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DA112EA-E76F-4720-BFC9-09B67E7C155F}"/>
              </a:ext>
            </a:extLst>
          </p:cNvPr>
          <p:cNvGrpSpPr/>
          <p:nvPr/>
        </p:nvGrpSpPr>
        <p:grpSpPr>
          <a:xfrm>
            <a:off x="335413" y="3617114"/>
            <a:ext cx="2199800" cy="993754"/>
            <a:chOff x="248860" y="3764963"/>
            <a:chExt cx="2199800" cy="9937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825E58B-83E3-4142-96F1-023909390FDF}"/>
                </a:ext>
              </a:extLst>
            </p:cNvPr>
            <p:cNvSpPr txBox="1"/>
            <p:nvPr/>
          </p:nvSpPr>
          <p:spPr>
            <a:xfrm>
              <a:off x="274842" y="3764963"/>
              <a:ext cx="21738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85000"/>
                    </a:schemeClr>
                  </a:solidFill>
                  <a:latin typeface="+mj-lt"/>
                </a:rPr>
                <a:t>Cadastro Nacional de Estabelecimentos de Saúde (CNES)</a:t>
              </a:r>
              <a:endParaRPr lang="pt-BR" sz="1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F99C8E6-5315-490E-B6A1-68AA9A6D7FEF}"/>
                </a:ext>
              </a:extLst>
            </p:cNvPr>
            <p:cNvSpPr txBox="1"/>
            <p:nvPr/>
          </p:nvSpPr>
          <p:spPr>
            <a:xfrm>
              <a:off x="248860" y="4589440"/>
              <a:ext cx="2199800" cy="16927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tx1">
                      <a:lumMod val="75000"/>
                    </a:schemeClr>
                  </a:solidFill>
                </a:rPr>
                <a:t>https://dados.gov.br/dataset/cnes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5660968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171AA-2EDB-456B-AC72-CB1C3072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49" y="1430148"/>
            <a:ext cx="6821726" cy="340093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FRIEDMAN, J. H. Greedy function approximation: a gradient boosting machine. </a:t>
            </a:r>
            <a:r>
              <a:rPr lang="en-US" sz="1000" b="1" dirty="0">
                <a:latin typeface="+mj-lt"/>
              </a:rPr>
              <a:t>The Annals of Statistics</a:t>
            </a:r>
            <a:r>
              <a:rPr lang="en-US" sz="1000" dirty="0">
                <a:latin typeface="+mj-lt"/>
              </a:rPr>
              <a:t>, v. 29, n. 5, p. 1189–1232, 2001. </a:t>
            </a:r>
            <a:endParaRPr lang="pt-BR" sz="1000" dirty="0"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Huo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X.N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.; Li, H.; Sun,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D.F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.; Zhou,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L.D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.; Li,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B.G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. 2012.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Combining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geostatistics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Moran’s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I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analysis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for mapping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soil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heavy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metals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in Beijing, China. Int. J.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Environ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. Res. </a:t>
            </a:r>
            <a:r>
              <a:rPr lang="pt-BR" sz="1000" b="0" i="0" dirty="0" err="1">
                <a:solidFill>
                  <a:schemeClr val="tx1"/>
                </a:solidFill>
                <a:effectLst/>
                <a:latin typeface="+mj-lt"/>
              </a:rPr>
              <a:t>Public</a:t>
            </a:r>
            <a:r>
              <a:rPr lang="pt-BR" sz="1000" b="0" i="0" dirty="0">
                <a:solidFill>
                  <a:schemeClr val="tx1"/>
                </a:solidFill>
                <a:effectLst/>
                <a:latin typeface="+mj-lt"/>
              </a:rPr>
              <a:t> Health, Vol. 9, p. 995-1017.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JEFFERIES, M.; </a:t>
            </a:r>
            <a:r>
              <a:rPr lang="en-US" sz="1000" dirty="0" err="1">
                <a:latin typeface="+mj-lt"/>
              </a:rPr>
              <a:t>RAUFF</a:t>
            </a:r>
            <a:r>
              <a:rPr lang="en-US" sz="1000" dirty="0">
                <a:latin typeface="+mj-lt"/>
              </a:rPr>
              <a:t>, B.; RASHID, H.; LAM, T.; RAFIQ, S. Update on global epidemiology of viral hepatitis and preventive strategies. </a:t>
            </a:r>
            <a:r>
              <a:rPr lang="en-US" sz="1000" b="1" dirty="0">
                <a:latin typeface="+mj-lt"/>
              </a:rPr>
              <a:t>World Journal of Clinical Cases</a:t>
            </a:r>
            <a:r>
              <a:rPr lang="en-US" sz="1000" dirty="0">
                <a:latin typeface="+mj-lt"/>
              </a:rPr>
              <a:t>, v. 6, n. 13, p. 589–599, 2018.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800" dirty="0" err="1">
                <a:latin typeface="+mj-lt"/>
              </a:rPr>
              <a:t>MOLNAR</a:t>
            </a:r>
            <a:r>
              <a:rPr lang="pt-BR" sz="800" dirty="0">
                <a:latin typeface="+mj-lt"/>
              </a:rPr>
              <a:t>, C. </a:t>
            </a:r>
            <a:r>
              <a:rPr lang="pt-BR" sz="800" b="1" dirty="0" err="1">
                <a:latin typeface="+mj-lt"/>
              </a:rPr>
              <a:t>Interpretable</a:t>
            </a:r>
            <a:r>
              <a:rPr lang="pt-BR" sz="800" b="1" dirty="0">
                <a:latin typeface="+mj-lt"/>
              </a:rPr>
              <a:t> </a:t>
            </a:r>
            <a:r>
              <a:rPr lang="pt-BR" sz="800" b="1" dirty="0" err="1">
                <a:latin typeface="+mj-lt"/>
              </a:rPr>
              <a:t>Machine</a:t>
            </a:r>
            <a:r>
              <a:rPr lang="pt-BR" sz="800" b="1" dirty="0">
                <a:latin typeface="+mj-lt"/>
              </a:rPr>
              <a:t> Learning: A </a:t>
            </a:r>
            <a:r>
              <a:rPr lang="pt-BR" sz="800" b="1" dirty="0" err="1">
                <a:latin typeface="+mj-lt"/>
              </a:rPr>
              <a:t>Guide</a:t>
            </a:r>
            <a:r>
              <a:rPr lang="pt-BR" sz="800" b="1" dirty="0">
                <a:latin typeface="+mj-lt"/>
              </a:rPr>
              <a:t> for Making Black Box Models </a:t>
            </a:r>
            <a:r>
              <a:rPr lang="pt-BR" sz="800" b="1" dirty="0" err="1">
                <a:latin typeface="+mj-lt"/>
              </a:rPr>
              <a:t>Explainable</a:t>
            </a:r>
            <a:r>
              <a:rPr lang="pt-BR" sz="800" dirty="0">
                <a:latin typeface="+mj-lt"/>
              </a:rPr>
              <a:t>. 1. ed. [</a:t>
            </a:r>
            <a:r>
              <a:rPr lang="pt-BR" sz="800" dirty="0" err="1">
                <a:latin typeface="+mj-lt"/>
              </a:rPr>
              <a:t>s.l</a:t>
            </a:r>
            <a:r>
              <a:rPr lang="pt-BR" sz="800" dirty="0">
                <a:latin typeface="+mj-lt"/>
              </a:rPr>
              <a:t>.] Lulu, 2019. 318 p. ISBN(13: 978-0244768522).</a:t>
            </a:r>
            <a:endParaRPr lang="en-US" sz="1000" dirty="0"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WRIGHT, R. Interpreting Black-Box Machine Learning Models Using Partial Dependence and Individual Conditional Expectation Plots. p. 1950–2018, 2018. </a:t>
            </a:r>
            <a:endParaRPr lang="pt-BR" sz="1000" dirty="0"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000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7D89F-26EF-41DE-BA23-667BAC7B0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8AB7DCF-EF1E-46FC-817F-FD84A849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/>
          <a:lstStyle/>
          <a:p>
            <a:r>
              <a:rPr lang="pt-BR" dirty="0">
                <a:latin typeface="+mj-lt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0208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98A617D-28DE-4BC0-BE2B-D5C14B0B026F}"/>
              </a:ext>
            </a:extLst>
          </p:cNvPr>
          <p:cNvSpPr/>
          <p:nvPr/>
        </p:nvSpPr>
        <p:spPr>
          <a:xfrm>
            <a:off x="2898000" y="2401183"/>
            <a:ext cx="3348000" cy="504000"/>
          </a:xfrm>
          <a:prstGeom prst="rect">
            <a:avLst/>
          </a:prstGeom>
          <a:solidFill>
            <a:srgbClr val="9DF8F2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Material e Métodos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32CDE9-F056-4697-B090-C0E22A9F8EDA}"/>
              </a:ext>
            </a:extLst>
          </p:cNvPr>
          <p:cNvSpPr/>
          <p:nvPr/>
        </p:nvSpPr>
        <p:spPr>
          <a:xfrm>
            <a:off x="3426902" y="3191146"/>
            <a:ext cx="2290196" cy="50400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Variáveis </a:t>
            </a:r>
            <a:r>
              <a:rPr lang="pt-BR" sz="2000" dirty="0" err="1"/>
              <a:t>PPF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9102855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6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6" y="730964"/>
            <a:ext cx="3579264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Variáveis: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PPFs</a:t>
            </a:r>
            <a:endParaRPr lang="pt-BR" sz="2000" b="1" dirty="0">
              <a:solidFill>
                <a:srgbClr val="F6D340"/>
              </a:solidFill>
              <a:latin typeface="+mj-lt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04AE1B4-BFD2-4D30-90B7-244478FA779D}"/>
                  </a:ext>
                </a:extLst>
              </p:cNvPr>
              <p:cNvSpPr txBox="1"/>
              <p:nvPr/>
            </p:nvSpPr>
            <p:spPr>
              <a:xfrm>
                <a:off x="1001193" y="3531229"/>
                <a:ext cx="7141615" cy="97875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lIns="0" tIns="144000" rIns="0" bIns="144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𝑃𝑃𝐹</m:t>
                          </m:r>
                        </m:e>
                        <m:sub>
                          <m:d>
                            <m:d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pt-BR" sz="18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µ</m:t>
                              </m:r>
                            </m:e>
                          </m:d>
                        </m:sub>
                      </m:sSub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b>
                          <m:d>
                            <m:dPr>
                              <m:ctrlPr>
                                <a:rPr lang="pt-BR" sz="18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pt-B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</m:sub>
                        <m:sup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pt-BR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pt-BR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04AE1B4-BFD2-4D30-90B7-244478FA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93" y="3531229"/>
                <a:ext cx="7141615" cy="978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242E658-4704-4D68-AAAC-16FC0CECC96F}"/>
                  </a:ext>
                </a:extLst>
              </p:cNvPr>
              <p:cNvSpPr txBox="1"/>
              <p:nvPr/>
            </p:nvSpPr>
            <p:spPr>
              <a:xfrm>
                <a:off x="1060435" y="1379531"/>
                <a:ext cx="7023130" cy="107022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8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PDF</m:t>
                      </m:r>
                      <m:d>
                        <m:d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pt-BR" sz="18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µ</m:t>
                          </m:r>
                        </m:e>
                      </m:d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1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pt-BR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pt-BR" sz="18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242E658-4704-4D68-AAAC-16FC0CEC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35" y="1379531"/>
                <a:ext cx="7023130" cy="1070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4A24B6E-42D7-4D3D-AC27-FEA80504E03C}"/>
                  </a:ext>
                </a:extLst>
              </p:cNvPr>
              <p:cNvSpPr txBox="1"/>
              <p:nvPr/>
            </p:nvSpPr>
            <p:spPr>
              <a:xfrm>
                <a:off x="2278118" y="2491403"/>
                <a:ext cx="4587764" cy="93461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tIns="0" bIns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pt-BR" sz="18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18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sz="18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4A24B6E-42D7-4D3D-AC27-FEA80504E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18" y="2491403"/>
                <a:ext cx="4587764" cy="934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3">
            <a:extLst>
              <a:ext uri="{FF2B5EF4-FFF2-40B4-BE49-F238E27FC236}">
                <a16:creationId xmlns:a16="http://schemas.microsoft.com/office/drawing/2014/main" id="{B3D6B972-011F-4849-A5E3-4888C1208232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D4351F14-0042-4BAD-8EE1-A9970794650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AE839E25-B937-4061-82E9-5EF864578777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A328F605-CC95-4E44-A33A-2D780C710074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26162F05-BEAA-4635-A1AD-920F7732D98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83307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AE59FD-1359-4850-9C59-C92EB567B719}"/>
              </a:ext>
            </a:extLst>
          </p:cNvPr>
          <p:cNvGrpSpPr/>
          <p:nvPr/>
        </p:nvGrpSpPr>
        <p:grpSpPr>
          <a:xfrm>
            <a:off x="2898000" y="2401183"/>
            <a:ext cx="3348000" cy="1322400"/>
            <a:chOff x="2898000" y="2401183"/>
            <a:chExt cx="3348000" cy="13224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98A617D-28DE-4BC0-BE2B-D5C14B0B026F}"/>
                </a:ext>
              </a:extLst>
            </p:cNvPr>
            <p:cNvSpPr/>
            <p:nvPr/>
          </p:nvSpPr>
          <p:spPr>
            <a:xfrm>
              <a:off x="2898000" y="240118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Material e Métodos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432CDE9-F056-4697-B090-C0E22A9F8EDA}"/>
                </a:ext>
              </a:extLst>
            </p:cNvPr>
            <p:cNvSpPr>
              <a:spLocks/>
            </p:cNvSpPr>
            <p:nvPr/>
          </p:nvSpPr>
          <p:spPr>
            <a:xfrm>
              <a:off x="3290582" y="3015697"/>
              <a:ext cx="2562837" cy="70788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pt-BR" sz="2000" dirty="0"/>
                <a:t>Variáveis Sociodemográficas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2285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8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5484627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Sociodemográficas: descrição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A4BF95B9-7836-482D-89A7-95F0B1BF8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719132"/>
                  </p:ext>
                </p:extLst>
              </p:nvPr>
            </p:nvGraphicFramePr>
            <p:xfrm>
              <a:off x="1143000" y="1287888"/>
              <a:ext cx="6858000" cy="334818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4917">
                      <a:extLst>
                        <a:ext uri="{9D8B030D-6E8A-4147-A177-3AD203B41FA5}">
                          <a16:colId xmlns:a16="http://schemas.microsoft.com/office/drawing/2014/main" val="2571113055"/>
                        </a:ext>
                      </a:extLst>
                    </a:gridCol>
                    <a:gridCol w="5463083">
                      <a:extLst>
                        <a:ext uri="{9D8B030D-6E8A-4147-A177-3AD203B41FA5}">
                          <a16:colId xmlns:a16="http://schemas.microsoft.com/office/drawing/2014/main" val="1764845463"/>
                        </a:ext>
                      </a:extLst>
                    </a:gridCol>
                  </a:tblGrid>
                  <a:tr h="2935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Sigla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Descrição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865920"/>
                      </a:ext>
                    </a:extLst>
                  </a:tr>
                  <a:tr h="104862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𝐶𝑆</m:t>
                                </m:r>
                              </m:oMath>
                            </m:oMathPara>
                          </a14:m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saneamento por via “Rede geral de esgoto ou por via pluvial” ou por via “Fossa séptica”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22829"/>
                      </a:ext>
                    </a:extLst>
                  </a:tr>
                  <a:tr h="69908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próximos a bueiros/boca de lobo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50728"/>
                      </a:ext>
                    </a:extLst>
                  </a:tr>
                  <a:tr h="56800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esgoto a céu aberto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3808658"/>
                      </a:ext>
                    </a:extLst>
                  </a:tr>
                  <a:tr h="69908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pt-BR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próximos a acúmulos de lixo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241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A4BF95B9-7836-482D-89A7-95F0B1BF8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719132"/>
                  </p:ext>
                </p:extLst>
              </p:nvPr>
            </p:nvGraphicFramePr>
            <p:xfrm>
              <a:off x="1143000" y="1287888"/>
              <a:ext cx="6858000" cy="334818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4917">
                      <a:extLst>
                        <a:ext uri="{9D8B030D-6E8A-4147-A177-3AD203B41FA5}">
                          <a16:colId xmlns:a16="http://schemas.microsoft.com/office/drawing/2014/main" val="2571113055"/>
                        </a:ext>
                      </a:extLst>
                    </a:gridCol>
                    <a:gridCol w="5463083">
                      <a:extLst>
                        <a:ext uri="{9D8B030D-6E8A-4147-A177-3AD203B41FA5}">
                          <a16:colId xmlns:a16="http://schemas.microsoft.com/office/drawing/2014/main" val="1764845463"/>
                        </a:ext>
                      </a:extLst>
                    </a:gridCol>
                  </a:tblGrid>
                  <a:tr h="333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Sigla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Descrição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865920"/>
                      </a:ext>
                    </a:extLst>
                  </a:tr>
                  <a:tr h="104862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33721" r="-392576" b="-18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saneamento por via “Rede geral de esgoto ou por via pluvial” ou por via “Fossa séptica”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22829"/>
                      </a:ext>
                    </a:extLst>
                  </a:tr>
                  <a:tr h="69908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200000" r="-392576" b="-18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próximos a bueiros/boca de lobo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50728"/>
                      </a:ext>
                    </a:extLst>
                  </a:tr>
                  <a:tr h="56800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370968" r="-392576" b="-126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esgoto a céu aberto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3808658"/>
                      </a:ext>
                    </a:extLst>
                  </a:tr>
                  <a:tr h="69908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380870" r="-392576" b="-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próximos a acúmulos de lixo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2416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458396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9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A4BF95B9-7836-482D-89A7-95F0B1BF8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4285"/>
                  </p:ext>
                </p:extLst>
              </p:nvPr>
            </p:nvGraphicFramePr>
            <p:xfrm>
              <a:off x="1143000" y="1287887"/>
              <a:ext cx="6858000" cy="345493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4917">
                      <a:extLst>
                        <a:ext uri="{9D8B030D-6E8A-4147-A177-3AD203B41FA5}">
                          <a16:colId xmlns:a16="http://schemas.microsoft.com/office/drawing/2014/main" val="2571113055"/>
                        </a:ext>
                      </a:extLst>
                    </a:gridCol>
                    <a:gridCol w="5463083">
                      <a:extLst>
                        <a:ext uri="{9D8B030D-6E8A-4147-A177-3AD203B41FA5}">
                          <a16:colId xmlns:a16="http://schemas.microsoft.com/office/drawing/2014/main" val="176484546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Sigla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Descrição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865920"/>
                      </a:ext>
                    </a:extLst>
                  </a:tr>
                  <a:tr h="52814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𝑅𝐻</m:t>
                                </m:r>
                              </m:oMath>
                            </m:oMathPara>
                          </a14:m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rede de distribuição hídrica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577056"/>
                      </a:ext>
                    </a:extLst>
                  </a:tr>
                  <a:tr h="52814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𝑃𝑁𝐻</m:t>
                                </m:r>
                              </m:oMath>
                            </m:oMathPara>
                          </a14:m>
                          <a:endParaRPr lang="pt-BR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poço ou nascente hídrica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805150"/>
                      </a:ext>
                    </a:extLst>
                  </a:tr>
                  <a:tr h="196331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𝐹𝐷𝑃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600">
                                    <a:effectLst/>
                                    <a:latin typeface="Cambria Math" panose="02040503050406030204" pitchFamily="18" charset="0"/>
                                  </a:rPr>
                                  <m:t>𝐹𝐻𝑃</m:t>
                                </m:r>
                              </m:oMath>
                            </m:oMathPara>
                          </a14:m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fonte hídrica própria. Indicador que engloba a fração acumulada dos domicílios particulares permanentes do tipo casa de vila ou em condomínio: i) com abastecimento de água de poço ou nascente na propriedade; </a:t>
                          </a:r>
                          <a:r>
                            <a:rPr lang="pt-BR" sz="1600" dirty="0" err="1">
                              <a:effectLst/>
                            </a:rPr>
                            <a:t>ii</a:t>
                          </a:r>
                          <a:r>
                            <a:rPr lang="pt-BR" sz="1600" dirty="0">
                              <a:effectLst/>
                            </a:rPr>
                            <a:t>) com abastecimento de água da chuva armazenada em cisterna; </a:t>
                          </a:r>
                          <a:r>
                            <a:rPr lang="pt-BR" sz="1600" dirty="0" err="1">
                              <a:effectLst/>
                            </a:rPr>
                            <a:t>iii</a:t>
                          </a:r>
                          <a:r>
                            <a:rPr lang="pt-BR" sz="1600" dirty="0">
                              <a:effectLst/>
                            </a:rPr>
                            <a:t>) com outra forma de abastecimento de água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6612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A4BF95B9-7836-482D-89A7-95F0B1BF8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4285"/>
                  </p:ext>
                </p:extLst>
              </p:nvPr>
            </p:nvGraphicFramePr>
            <p:xfrm>
              <a:off x="1143000" y="1287887"/>
              <a:ext cx="6858000" cy="3454933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1394917">
                      <a:extLst>
                        <a:ext uri="{9D8B030D-6E8A-4147-A177-3AD203B41FA5}">
                          <a16:colId xmlns:a16="http://schemas.microsoft.com/office/drawing/2014/main" val="2571113055"/>
                        </a:ext>
                      </a:extLst>
                    </a:gridCol>
                    <a:gridCol w="5463083">
                      <a:extLst>
                        <a:ext uri="{9D8B030D-6E8A-4147-A177-3AD203B41FA5}">
                          <a16:colId xmlns:a16="http://schemas.microsoft.com/office/drawing/2014/main" val="1764845463"/>
                        </a:ext>
                      </a:extLst>
                    </a:gridCol>
                  </a:tblGrid>
                  <a:tr h="333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Sigla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200"/>
                            </a:spcBef>
                            <a:spcAft>
                              <a:spcPts val="1200"/>
                            </a:spcAft>
                          </a:pPr>
                          <a:r>
                            <a:rPr lang="pt-BR" sz="1600" b="1" dirty="0">
                              <a:effectLst/>
                            </a:rPr>
                            <a:t>Descrição</a:t>
                          </a:r>
                          <a:endParaRPr lang="pt-BR" sz="1600" b="1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8659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61053" r="-392576" b="-44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rede de distribuição hídrica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05770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161053" r="-392576" b="-34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poço ou nascente hídrica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805150"/>
                      </a:ext>
                    </a:extLst>
                  </a:tr>
                  <a:tr h="1963318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5720" marR="45720" anchor="ctr">
                        <a:blipFill>
                          <a:blip r:embed="rId2"/>
                          <a:stretch>
                            <a:fillRect l="-437" t="-76780" r="-392576" b="-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1200"/>
                            </a:spcAft>
                          </a:pPr>
                          <a:r>
                            <a:rPr lang="pt-BR" sz="1600" dirty="0">
                              <a:effectLst/>
                            </a:rPr>
                            <a:t>Fração de domicílios particulares com fonte hídrica própria. Indicador que engloba a fração acumulada dos domicílios particulares permanentes do tipo casa de vila ou em condomínio: i) com abastecimento de água de poço ou nascente na propriedade; </a:t>
                          </a:r>
                          <a:r>
                            <a:rPr lang="pt-BR" sz="1600" dirty="0" err="1">
                              <a:effectLst/>
                            </a:rPr>
                            <a:t>ii</a:t>
                          </a:r>
                          <a:r>
                            <a:rPr lang="pt-BR" sz="1600" dirty="0">
                              <a:effectLst/>
                            </a:rPr>
                            <a:t>) com abastecimento de água da chuva armazenada em cisterna; </a:t>
                          </a:r>
                          <a:r>
                            <a:rPr lang="pt-BR" sz="1600" dirty="0" err="1">
                              <a:effectLst/>
                            </a:rPr>
                            <a:t>iii</a:t>
                          </a:r>
                          <a:r>
                            <a:rPr lang="pt-BR" sz="1600" dirty="0">
                              <a:effectLst/>
                            </a:rPr>
                            <a:t>) com outra forma de abastecimento de água</a:t>
                          </a:r>
                          <a:endParaRPr lang="pt-BR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6612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A28CB62-FDD7-4AD4-84D5-D9238FD4EBDE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5484627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Variáveis Sociodemográficas: descrição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4FE6C90-D642-4B49-ABA0-AD23983CB07D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Material e Métodos</a:t>
            </a:r>
          </a:p>
        </p:txBody>
      </p:sp>
    </p:spTree>
    <p:extLst>
      <p:ext uri="{BB962C8B-B14F-4D97-AF65-F5344CB8AC3E}">
        <p14:creationId xmlns:p14="http://schemas.microsoft.com/office/powerpoint/2010/main" val="482088804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_PPT_da_Apresentacao.potx" id="{419B9B8D-2AF8-43EB-9A90-A41B3D6FC2FF}" vid="{A1EDB7C2-B345-4CF5-87A0-79E2C3DB05B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12405</TotalTime>
  <Words>3121</Words>
  <Application>Microsoft Office PowerPoint</Application>
  <PresentationFormat>Apresentação na tela (16:9)</PresentationFormat>
  <Paragraphs>714</Paragraphs>
  <Slides>42</Slides>
  <Notes>22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2" baseType="lpstr">
      <vt:lpstr>Times New Roman</vt:lpstr>
      <vt:lpstr>Inria Sans Light</vt:lpstr>
      <vt:lpstr>Titillium Web</vt:lpstr>
      <vt:lpstr>Arial</vt:lpstr>
      <vt:lpstr>Calibri</vt:lpstr>
      <vt:lpstr>Saira SemiCondensed Medium</vt:lpstr>
      <vt:lpstr>Cambria Math</vt:lpstr>
      <vt:lpstr>Roboto</vt:lpstr>
      <vt:lpstr>Verdana</vt:lpstr>
      <vt:lpstr>Gurney template</vt:lpstr>
      <vt:lpstr>CONTRIBUIÇÃO AO ESTUDO E MAPEAMENTO DO RISCO DE TRANSMISSÃO DO VÍRUS DA HEPATITE-A UTILIZANDO DADOS EPIDEMIOLÓGICOS, SOCIODEMOGRÁFICOS E AMBIENTAIS DETECTÁVEIS POR SENSORIAMENTO REMOTO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Histogram gradiente Boost (HGB)</vt:lpstr>
      <vt:lpstr>Histogram gradiente Boost (HGB)</vt:lpstr>
      <vt:lpstr>Partial dependence analysis (PDA)</vt:lpstr>
      <vt:lpstr>Partial dependence analysis (PDA)</vt:lpstr>
      <vt:lpstr>Partial dependence analysis (PDA)</vt:lpstr>
      <vt:lpstr>Partial dependence analysis (PDA)</vt:lpstr>
      <vt:lpstr>Partial dependence analysis (PDA)</vt:lpstr>
      <vt:lpstr>Partial dependence analysis (PDA)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Philipe Riskalla_Leal</dc:creator>
  <cp:lastModifiedBy>Philipe Riskalla Leal</cp:lastModifiedBy>
  <cp:revision>576</cp:revision>
  <dcterms:modified xsi:type="dcterms:W3CDTF">2022-01-24T18:48:23Z</dcterms:modified>
</cp:coreProperties>
</file>